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73" r:id="rId3"/>
    <p:sldId id="272" r:id="rId4"/>
    <p:sldId id="259" r:id="rId5"/>
    <p:sldId id="262" r:id="rId6"/>
    <p:sldId id="264" r:id="rId7"/>
    <p:sldId id="265" r:id="rId8"/>
    <p:sldId id="266" r:id="rId9"/>
    <p:sldId id="271" r:id="rId10"/>
    <p:sldId id="274"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200"/>
    <a:srgbClr val="2A5A06"/>
    <a:srgbClr val="355321"/>
    <a:srgbClr val="229345"/>
    <a:srgbClr val="7ABC32"/>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572" autoAdjust="0"/>
  </p:normalViewPr>
  <p:slideViewPr>
    <p:cSldViewPr>
      <p:cViewPr varScale="1">
        <p:scale>
          <a:sx n="49" d="100"/>
          <a:sy n="49" d="100"/>
        </p:scale>
        <p:origin x="2106" y="48"/>
      </p:cViewPr>
      <p:guideLst>
        <p:guide orient="horz" pos="2160"/>
        <p:guide pos="3840"/>
      </p:guideLst>
    </p:cSldViewPr>
  </p:slideViewPr>
  <p:notesTextViewPr>
    <p:cViewPr>
      <p:scale>
        <a:sx n="1" d="1"/>
        <a:sy n="1" d="1"/>
      </p:scale>
      <p:origin x="0" y="0"/>
    </p:cViewPr>
  </p:notesTextViewPr>
  <p:notesViewPr>
    <p:cSldViewPr>
      <p:cViewPr varScale="1">
        <p:scale>
          <a:sx n="70" d="100"/>
          <a:sy n="70" d="100"/>
        </p:scale>
        <p:origin x="2388" y="78"/>
      </p:cViewPr>
      <p:guideLst/>
    </p:cSldViewPr>
  </p:notes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1188C-E50C-4526-A5BA-646A097028F3}" type="datetimeFigureOut">
              <a:rPr lang="en-US" smtClean="0"/>
              <a:t>5/25/2021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C8CC0B-4681-4CEC-B652-D46B3666E0AD}" type="slidenum">
              <a:rPr lang="en-US" smtClean="0"/>
              <a:t>‹#›</a:t>
            </a:fld>
            <a:endParaRPr lang="en-US"/>
          </a:p>
        </p:txBody>
      </p:sp>
    </p:spTree>
    <p:extLst>
      <p:ext uri="{BB962C8B-B14F-4D97-AF65-F5344CB8AC3E}">
        <p14:creationId xmlns:p14="http://schemas.microsoft.com/office/powerpoint/2010/main" val="1243765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FA3C0-4BE4-4D46-AB65-FFFEC39C1E0B}" type="datetimeFigureOut">
              <a:rPr lang="en-US" smtClean="0"/>
              <a:t>5/25/2021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3C21F-B3C9-431F-BFA3-DA008EEFC91F}" type="slidenum">
              <a:rPr lang="en-US" smtClean="0"/>
              <a:t>‹#›</a:t>
            </a:fld>
            <a:endParaRPr lang="en-US"/>
          </a:p>
        </p:txBody>
      </p:sp>
    </p:spTree>
    <p:extLst>
      <p:ext uri="{BB962C8B-B14F-4D97-AF65-F5344CB8AC3E}">
        <p14:creationId xmlns:p14="http://schemas.microsoft.com/office/powerpoint/2010/main" val="3348900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3C21F-B3C9-431F-BFA3-DA008EEFC91F}" type="slidenum">
              <a:rPr lang="en-US" smtClean="0"/>
              <a:t>1</a:t>
            </a:fld>
            <a:endParaRPr lang="en-US"/>
          </a:p>
        </p:txBody>
      </p:sp>
    </p:spTree>
    <p:extLst>
      <p:ext uri="{BB962C8B-B14F-4D97-AF65-F5344CB8AC3E}">
        <p14:creationId xmlns:p14="http://schemas.microsoft.com/office/powerpoint/2010/main" val="2202597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3C21F-B3C9-431F-BFA3-DA008EEFC91F}" type="slidenum">
              <a:rPr lang="en-US" smtClean="0"/>
              <a:t>10</a:t>
            </a:fld>
            <a:endParaRPr lang="en-US"/>
          </a:p>
        </p:txBody>
      </p:sp>
    </p:spTree>
    <p:extLst>
      <p:ext uri="{BB962C8B-B14F-4D97-AF65-F5344CB8AC3E}">
        <p14:creationId xmlns:p14="http://schemas.microsoft.com/office/powerpoint/2010/main" val="542315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3C21F-B3C9-431F-BFA3-DA008EEFC91F}" type="slidenum">
              <a:rPr lang="en-US" smtClean="0"/>
              <a:t>11</a:t>
            </a:fld>
            <a:endParaRPr lang="en-US"/>
          </a:p>
        </p:txBody>
      </p:sp>
    </p:spTree>
    <p:extLst>
      <p:ext uri="{BB962C8B-B14F-4D97-AF65-F5344CB8AC3E}">
        <p14:creationId xmlns:p14="http://schemas.microsoft.com/office/powerpoint/2010/main" val="78777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3C21F-B3C9-431F-BFA3-DA008EEFC91F}" type="slidenum">
              <a:rPr lang="en-US" smtClean="0"/>
              <a:t>2</a:t>
            </a:fld>
            <a:endParaRPr lang="en-US"/>
          </a:p>
        </p:txBody>
      </p:sp>
    </p:spTree>
    <p:extLst>
      <p:ext uri="{BB962C8B-B14F-4D97-AF65-F5344CB8AC3E}">
        <p14:creationId xmlns:p14="http://schemas.microsoft.com/office/powerpoint/2010/main" val="341857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live in an era of diverse application of modern technologies in all aspects, and science and technology has become an undisputable element of development in any country. Science and technology are vital to the competitiveness of any country in today’s globalized economy.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Coupled with globalization is the growing interdependency of countries on each other with a variety of opportunities, challenges and threats, which affects countries both individually and collectively. </a:t>
            </a:r>
          </a:p>
        </p:txBody>
      </p:sp>
      <p:sp>
        <p:nvSpPr>
          <p:cNvPr id="4" name="Slide Number Placeholder 3"/>
          <p:cNvSpPr>
            <a:spLocks noGrp="1"/>
          </p:cNvSpPr>
          <p:nvPr>
            <p:ph type="sldNum" sz="quarter" idx="10"/>
          </p:nvPr>
        </p:nvSpPr>
        <p:spPr/>
        <p:txBody>
          <a:bodyPr/>
          <a:lstStyle/>
          <a:p>
            <a:fld id="{B813C21F-B3C9-431F-BFA3-DA008EEFC91F}" type="slidenum">
              <a:rPr lang="en-US" smtClean="0"/>
              <a:t>3</a:t>
            </a:fld>
            <a:endParaRPr lang="en-US"/>
          </a:p>
        </p:txBody>
      </p:sp>
    </p:spTree>
    <p:extLst>
      <p:ext uri="{BB962C8B-B14F-4D97-AF65-F5344CB8AC3E}">
        <p14:creationId xmlns:p14="http://schemas.microsoft.com/office/powerpoint/2010/main" val="4158188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Technomart is a comprehensive and integrated market that facilitates technology transfer and commercialization between technology suppliers and clients. In other word, it is a systematic technology trade that provides intellectual property services, investment opportunities and matchmaking and networking.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Furthermore, technical and expertise services such as technology consultancy, information services, technologies and products feasibility studies, R &amp; D market makers, development of technology capability and others are provided by the Technomart.</a:t>
            </a:r>
          </a:p>
          <a:p>
            <a:endParaRPr lang="en-US" dirty="0"/>
          </a:p>
        </p:txBody>
      </p:sp>
      <p:sp>
        <p:nvSpPr>
          <p:cNvPr id="4" name="Slide Number Placeholder 3"/>
          <p:cNvSpPr>
            <a:spLocks noGrp="1"/>
          </p:cNvSpPr>
          <p:nvPr>
            <p:ph type="sldNum" sz="quarter" idx="10"/>
          </p:nvPr>
        </p:nvSpPr>
        <p:spPr/>
        <p:txBody>
          <a:bodyPr/>
          <a:lstStyle/>
          <a:p>
            <a:fld id="{B813C21F-B3C9-431F-BFA3-DA008EEFC91F}" type="slidenum">
              <a:rPr lang="en-US" smtClean="0"/>
              <a:t>4</a:t>
            </a:fld>
            <a:endParaRPr lang="en-US"/>
          </a:p>
        </p:txBody>
      </p:sp>
    </p:spTree>
    <p:extLst>
      <p:ext uri="{BB962C8B-B14F-4D97-AF65-F5344CB8AC3E}">
        <p14:creationId xmlns:p14="http://schemas.microsoft.com/office/powerpoint/2010/main" val="1287663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3C21F-B3C9-431F-BFA3-DA008EEFC91F}" type="slidenum">
              <a:rPr lang="en-US" smtClean="0"/>
              <a:t>5</a:t>
            </a:fld>
            <a:endParaRPr lang="en-US"/>
          </a:p>
        </p:txBody>
      </p:sp>
    </p:spTree>
    <p:extLst>
      <p:ext uri="{BB962C8B-B14F-4D97-AF65-F5344CB8AC3E}">
        <p14:creationId xmlns:p14="http://schemas.microsoft.com/office/powerpoint/2010/main" val="295523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virtual aspect of the Technomart was pushed forward as a result of the Covid-19 outbreak, and the need to establish an efficient replacement for the physical Technomart. As such, GSTP has had remarkable success in designing and applying the Virtual Technomart platform in Iran as well as the Guilan Province.</a:t>
            </a:r>
          </a:p>
          <a:p>
            <a:endParaRPr lang="en-US" dirty="0"/>
          </a:p>
        </p:txBody>
      </p:sp>
      <p:sp>
        <p:nvSpPr>
          <p:cNvPr id="4" name="Slide Number Placeholder 3"/>
          <p:cNvSpPr>
            <a:spLocks noGrp="1"/>
          </p:cNvSpPr>
          <p:nvPr>
            <p:ph type="sldNum" sz="quarter" idx="10"/>
          </p:nvPr>
        </p:nvSpPr>
        <p:spPr/>
        <p:txBody>
          <a:bodyPr/>
          <a:lstStyle/>
          <a:p>
            <a:fld id="{B813C21F-B3C9-431F-BFA3-DA008EEFC91F}" type="slidenum">
              <a:rPr lang="en-US" smtClean="0"/>
              <a:t>6</a:t>
            </a:fld>
            <a:endParaRPr lang="en-US"/>
          </a:p>
        </p:txBody>
      </p:sp>
    </p:spTree>
    <p:extLst>
      <p:ext uri="{BB962C8B-B14F-4D97-AF65-F5344CB8AC3E}">
        <p14:creationId xmlns:p14="http://schemas.microsoft.com/office/powerpoint/2010/main" val="391593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3C21F-B3C9-431F-BFA3-DA008EEFC91F}" type="slidenum">
              <a:rPr lang="en-US" smtClean="0"/>
              <a:t>7</a:t>
            </a:fld>
            <a:endParaRPr lang="en-US"/>
          </a:p>
        </p:txBody>
      </p:sp>
    </p:spTree>
    <p:extLst>
      <p:ext uri="{BB962C8B-B14F-4D97-AF65-F5344CB8AC3E}">
        <p14:creationId xmlns:p14="http://schemas.microsoft.com/office/powerpoint/2010/main" val="440710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3C21F-B3C9-431F-BFA3-DA008EEFC91F}" type="slidenum">
              <a:rPr lang="en-US" smtClean="0"/>
              <a:t>8</a:t>
            </a:fld>
            <a:endParaRPr lang="en-US"/>
          </a:p>
        </p:txBody>
      </p:sp>
    </p:spTree>
    <p:extLst>
      <p:ext uri="{BB962C8B-B14F-4D97-AF65-F5344CB8AC3E}">
        <p14:creationId xmlns:p14="http://schemas.microsoft.com/office/powerpoint/2010/main" val="2753976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3C21F-B3C9-431F-BFA3-DA008EEFC91F}" type="slidenum">
              <a:rPr lang="en-US" smtClean="0"/>
              <a:t>9</a:t>
            </a:fld>
            <a:endParaRPr lang="en-US"/>
          </a:p>
        </p:txBody>
      </p:sp>
    </p:spTree>
    <p:extLst>
      <p:ext uri="{BB962C8B-B14F-4D97-AF65-F5344CB8AC3E}">
        <p14:creationId xmlns:p14="http://schemas.microsoft.com/office/powerpoint/2010/main" val="1331237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0260" y="4650641"/>
            <a:ext cx="9773120" cy="859205"/>
          </a:xfrm>
          <a:effectLst/>
        </p:spPr>
        <p:txBody>
          <a:bodyPr>
            <a:normAutofit/>
          </a:bodyPr>
          <a:lstStyle>
            <a:lvl1pPr algn="l">
              <a:defRPr sz="3600">
                <a:solidFill>
                  <a:srgbClr val="2A5A06"/>
                </a:solidFill>
              </a:defRPr>
            </a:lvl1pPr>
          </a:lstStyle>
          <a:p>
            <a:r>
              <a:rPr lang="en-US" dirty="0"/>
              <a:t>Click to edit Master title style</a:t>
            </a:r>
          </a:p>
        </p:txBody>
      </p:sp>
      <p:sp>
        <p:nvSpPr>
          <p:cNvPr id="3" name="Subtitle 2"/>
          <p:cNvSpPr>
            <a:spLocks noGrp="1"/>
          </p:cNvSpPr>
          <p:nvPr>
            <p:ph type="subTitle" idx="1"/>
          </p:nvPr>
        </p:nvSpPr>
        <p:spPr>
          <a:xfrm>
            <a:off x="1820260" y="5566871"/>
            <a:ext cx="9773120" cy="458115"/>
          </a:xfrm>
        </p:spPr>
        <p:txBody>
          <a:bodyPr>
            <a:normAutofit/>
          </a:bodyPr>
          <a:lstStyle>
            <a:lvl1pPr marL="0" indent="0" algn="l">
              <a:buNone/>
              <a:defRPr sz="2800">
                <a:solidFill>
                  <a:srgbClr val="7AB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1443836"/>
            <a:ext cx="10972800" cy="458115"/>
          </a:xfrm>
        </p:spPr>
        <p:txBody>
          <a:bodyPr>
            <a:normAutofit/>
          </a:bodyPr>
          <a:lstStyle>
            <a:lvl1pPr algn="l">
              <a:defRPr sz="3600">
                <a:solidFill>
                  <a:srgbClr val="2A5A06"/>
                </a:solidFill>
              </a:defRPr>
            </a:lvl1pPr>
          </a:lstStyle>
          <a:p>
            <a:r>
              <a:rPr lang="en-US" dirty="0"/>
              <a:t>Click to edit Master title style</a:t>
            </a:r>
          </a:p>
        </p:txBody>
      </p:sp>
      <p:sp>
        <p:nvSpPr>
          <p:cNvPr id="3" name="Content Placeholder 2"/>
          <p:cNvSpPr>
            <a:spLocks noGrp="1"/>
          </p:cNvSpPr>
          <p:nvPr>
            <p:ph idx="1"/>
          </p:nvPr>
        </p:nvSpPr>
        <p:spPr>
          <a:xfrm>
            <a:off x="598620" y="2054655"/>
            <a:ext cx="10972800" cy="3918803"/>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34685" y="374901"/>
            <a:ext cx="8744107" cy="763525"/>
          </a:xfrm>
        </p:spPr>
        <p:txBody>
          <a:bodyPr>
            <a:normAutofit/>
          </a:bodyPr>
          <a:lstStyle>
            <a:lvl1pPr algn="l">
              <a:defRPr sz="3600">
                <a:solidFill>
                  <a:srgbClr val="7ABC32"/>
                </a:solidFill>
              </a:defRPr>
            </a:lvl1pPr>
          </a:lstStyle>
          <a:p>
            <a:r>
              <a:rPr lang="en-US" dirty="0"/>
              <a:t>Click to edit Master title style</a:t>
            </a:r>
          </a:p>
        </p:txBody>
      </p:sp>
      <p:sp>
        <p:nvSpPr>
          <p:cNvPr id="3" name="Content Placeholder 2"/>
          <p:cNvSpPr>
            <a:spLocks noGrp="1"/>
          </p:cNvSpPr>
          <p:nvPr>
            <p:ph idx="1"/>
          </p:nvPr>
        </p:nvSpPr>
        <p:spPr>
          <a:xfrm>
            <a:off x="2634687" y="1291130"/>
            <a:ext cx="8744107" cy="4275740"/>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3015"/>
            <a:ext cx="10972800" cy="584623"/>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0" y="1291130"/>
            <a:ext cx="10972800" cy="532180"/>
          </a:xfrm>
        </p:spPr>
        <p:txBody>
          <a:bodyPr>
            <a:normAutofit/>
          </a:bodyPr>
          <a:lstStyle>
            <a:lvl1pPr algn="l">
              <a:defRPr sz="3600">
                <a:solidFill>
                  <a:schemeClr val="accent3">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598620" y="1882907"/>
            <a:ext cx="5386917"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98620" y="2512770"/>
            <a:ext cx="5386917"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2388" y="1882907"/>
            <a:ext cx="5389033"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2388" y="2512770"/>
            <a:ext cx="5389033"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5/25/2021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175" y="1443835"/>
            <a:ext cx="12063695" cy="859205"/>
          </a:xfrm>
        </p:spPr>
        <p:txBody>
          <a:bodyPr>
            <a:noAutofit/>
          </a:bodyPr>
          <a:lstStyle/>
          <a:p>
            <a:pPr algn="ctr">
              <a:lnSpc>
                <a:spcPct val="150000"/>
              </a:lnSpc>
            </a:pPr>
            <a:r>
              <a:rPr lang="en-US" sz="4800" b="1" dirty="0"/>
              <a:t>Caspian Sea States Virtual </a:t>
            </a:r>
            <a:r>
              <a:rPr lang="en-US" sz="4800" b="1" dirty="0" err="1"/>
              <a:t>Technomart</a:t>
            </a:r>
            <a:r>
              <a:rPr lang="en-US" sz="4800" b="1" dirty="0"/>
              <a:t> </a:t>
            </a:r>
            <a:br>
              <a:rPr lang="en-US" sz="4800" b="1" dirty="0"/>
            </a:br>
            <a:r>
              <a:rPr lang="en-US" sz="4000" b="1" dirty="0"/>
              <a:t>A Proposal</a:t>
            </a:r>
            <a:br>
              <a:rPr lang="en-US" sz="4000" b="1" dirty="0"/>
            </a:br>
            <a:endParaRPr lang="en-US" sz="4800" b="1" dirty="0"/>
          </a:p>
        </p:txBody>
      </p:sp>
      <p:grpSp>
        <p:nvGrpSpPr>
          <p:cNvPr id="8" name="Group 7"/>
          <p:cNvGrpSpPr/>
          <p:nvPr/>
        </p:nvGrpSpPr>
        <p:grpSpPr>
          <a:xfrm>
            <a:off x="4712677" y="3123590"/>
            <a:ext cx="2748690" cy="2687967"/>
            <a:chOff x="10609550" y="5311003"/>
            <a:chExt cx="1527050" cy="1506888"/>
          </a:xfrm>
        </p:grpSpPr>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88262" y="5311003"/>
              <a:ext cx="1369625" cy="1172097"/>
            </a:xfrm>
            <a:prstGeom prst="rect">
              <a:avLst/>
            </a:prstGeom>
          </p:spPr>
        </p:pic>
        <p:sp>
          <p:nvSpPr>
            <p:cNvPr id="7" name="TextBox 6"/>
            <p:cNvSpPr txBox="1"/>
            <p:nvPr/>
          </p:nvSpPr>
          <p:spPr>
            <a:xfrm>
              <a:off x="10609550" y="6421046"/>
              <a:ext cx="1527050" cy="396845"/>
            </a:xfrm>
            <a:prstGeom prst="rect">
              <a:avLst/>
            </a:prstGeom>
            <a:noFill/>
          </p:spPr>
          <p:txBody>
            <a:bodyPr wrap="square" rtlCol="0">
              <a:spAutoFit/>
            </a:bodyPr>
            <a:lstStyle/>
            <a:p>
              <a:pPr algn="ctr"/>
              <a:r>
                <a:rPr lang="en-US" sz="2000" b="1" dirty="0">
                  <a:solidFill>
                    <a:srgbClr val="229345"/>
                  </a:solidFill>
                </a:rPr>
                <a:t>Guilan Science and Technology park (GSTP)</a:t>
              </a:r>
            </a:p>
          </p:txBody>
        </p:sp>
      </p:grpSp>
      <p:sp>
        <p:nvSpPr>
          <p:cNvPr id="5" name="TextBox 4"/>
          <p:cNvSpPr txBox="1"/>
          <p:nvPr/>
        </p:nvSpPr>
        <p:spPr>
          <a:xfrm>
            <a:off x="10982560" y="6330395"/>
            <a:ext cx="1209440" cy="52760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654" y="985720"/>
            <a:ext cx="2595985" cy="763525"/>
          </a:xfrm>
        </p:spPr>
        <p:txBody>
          <a:bodyPr/>
          <a:lstStyle/>
          <a:p>
            <a:pPr algn="ctr"/>
            <a:r>
              <a:rPr lang="en-US" b="1" dirty="0">
                <a:solidFill>
                  <a:schemeClr val="tx1"/>
                </a:solidFill>
              </a:rPr>
              <a:t>Suggestions</a:t>
            </a:r>
          </a:p>
        </p:txBody>
      </p:sp>
      <p:grpSp>
        <p:nvGrpSpPr>
          <p:cNvPr id="7" name="Group 6"/>
          <p:cNvGrpSpPr/>
          <p:nvPr/>
        </p:nvGrpSpPr>
        <p:grpSpPr>
          <a:xfrm>
            <a:off x="10609550" y="5311003"/>
            <a:ext cx="1527050" cy="1540930"/>
            <a:chOff x="10609550" y="5311003"/>
            <a:chExt cx="1527050" cy="154093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262" y="5311003"/>
              <a:ext cx="1369625" cy="1172097"/>
            </a:xfrm>
            <a:prstGeom prst="rect">
              <a:avLst/>
            </a:prstGeom>
          </p:spPr>
        </p:pic>
        <p:sp>
          <p:nvSpPr>
            <p:cNvPr id="6" name="TextBox 5"/>
            <p:cNvSpPr txBox="1"/>
            <p:nvPr/>
          </p:nvSpPr>
          <p:spPr>
            <a:xfrm>
              <a:off x="10609550" y="6421046"/>
              <a:ext cx="1527050" cy="430887"/>
            </a:xfrm>
            <a:prstGeom prst="rect">
              <a:avLst/>
            </a:prstGeom>
            <a:solidFill>
              <a:schemeClr val="bg1"/>
            </a:solidFill>
          </p:spPr>
          <p:txBody>
            <a:bodyPr wrap="square" rtlCol="0">
              <a:spAutoFit/>
            </a:bodyPr>
            <a:lstStyle/>
            <a:p>
              <a:pPr algn="ctr"/>
              <a:r>
                <a:rPr lang="en-US" sz="1050" b="1" dirty="0">
                  <a:solidFill>
                    <a:srgbClr val="229345"/>
                  </a:solidFill>
                </a:rPr>
                <a:t>Guilan Science and Technology park (GSTP)</a:t>
              </a:r>
            </a:p>
          </p:txBody>
        </p:sp>
      </p:grpSp>
      <p:sp>
        <p:nvSpPr>
          <p:cNvPr id="8" name="TextBox 7"/>
          <p:cNvSpPr txBox="1"/>
          <p:nvPr/>
        </p:nvSpPr>
        <p:spPr>
          <a:xfrm>
            <a:off x="1667555" y="1749245"/>
            <a:ext cx="8704185" cy="4467057"/>
          </a:xfrm>
          <a:prstGeom prst="rect">
            <a:avLst/>
          </a:prstGeom>
          <a:noFill/>
        </p:spPr>
        <p:txBody>
          <a:bodyPr wrap="square" rtlCol="0">
            <a:spAutoFit/>
          </a:bodyPr>
          <a:lstStyle/>
          <a:p>
            <a:pPr algn="just">
              <a:lnSpc>
                <a:spcPct val="150000"/>
              </a:lnSpc>
            </a:pPr>
            <a:r>
              <a:rPr lang="en-US" sz="2400" dirty="0">
                <a:solidFill>
                  <a:srgbClr val="407200"/>
                </a:solidFill>
              </a:rPr>
              <a:t>With respect to the expertise that GSTP has as the organizer of the Iranian Techmart Exhibition for nine consecutive years as well as launching the virtual </a:t>
            </a:r>
            <a:r>
              <a:rPr lang="en-US" sz="2400" dirty="0" err="1">
                <a:solidFill>
                  <a:srgbClr val="407200"/>
                </a:solidFill>
              </a:rPr>
              <a:t>Techmart</a:t>
            </a:r>
            <a:r>
              <a:rPr lang="en-US" sz="2400" dirty="0">
                <a:solidFill>
                  <a:srgbClr val="407200"/>
                </a:solidFill>
              </a:rPr>
              <a:t>, GSTP would like to announce its readiness to provide and launch the platform of the Caspian Sea States Virtual </a:t>
            </a:r>
            <a:r>
              <a:rPr lang="en-US" sz="2400" dirty="0" err="1">
                <a:solidFill>
                  <a:srgbClr val="407200"/>
                </a:solidFill>
              </a:rPr>
              <a:t>Technomart</a:t>
            </a:r>
            <a:r>
              <a:rPr lang="en-US" sz="2400" dirty="0">
                <a:solidFill>
                  <a:srgbClr val="407200"/>
                </a:solidFill>
              </a:rPr>
              <a:t>.</a:t>
            </a:r>
          </a:p>
          <a:p>
            <a:pPr algn="just">
              <a:lnSpc>
                <a:spcPct val="150000"/>
              </a:lnSpc>
            </a:pPr>
            <a:r>
              <a:rPr lang="en-US" sz="2400" dirty="0">
                <a:solidFill>
                  <a:srgbClr val="407200"/>
                </a:solidFill>
              </a:rPr>
              <a:t>This project is proposed to be carried out by GSTP  jointly in partnership with the Commission for Science, Research and Technology.</a:t>
            </a:r>
          </a:p>
        </p:txBody>
      </p:sp>
    </p:spTree>
    <p:extLst>
      <p:ext uri="{BB962C8B-B14F-4D97-AF65-F5344CB8AC3E}">
        <p14:creationId xmlns:p14="http://schemas.microsoft.com/office/powerpoint/2010/main" val="404014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899" y="1469848"/>
            <a:ext cx="7177135" cy="763525"/>
          </a:xfrm>
        </p:spPr>
        <p:txBody>
          <a:bodyPr>
            <a:normAutofit/>
          </a:bodyPr>
          <a:lstStyle/>
          <a:p>
            <a:r>
              <a:rPr lang="en-US" sz="4400" b="1" i="1" dirty="0"/>
              <a:t>Thank you for your attention!</a:t>
            </a:r>
          </a:p>
        </p:txBody>
      </p:sp>
      <p:grpSp>
        <p:nvGrpSpPr>
          <p:cNvPr id="18" name="Group 17"/>
          <p:cNvGrpSpPr/>
          <p:nvPr/>
        </p:nvGrpSpPr>
        <p:grpSpPr>
          <a:xfrm>
            <a:off x="984348" y="5414165"/>
            <a:ext cx="10512240" cy="557053"/>
            <a:chOff x="751325" y="5320520"/>
            <a:chExt cx="10512240" cy="557053"/>
          </a:xfrm>
        </p:grpSpPr>
        <p:grpSp>
          <p:nvGrpSpPr>
            <p:cNvPr id="16" name="Group 15"/>
            <p:cNvGrpSpPr/>
            <p:nvPr/>
          </p:nvGrpSpPr>
          <p:grpSpPr>
            <a:xfrm>
              <a:off x="3370436" y="5370810"/>
              <a:ext cx="2264932" cy="506763"/>
              <a:chOff x="3020257" y="3719157"/>
              <a:chExt cx="2264932" cy="506763"/>
            </a:xfrm>
          </p:grpSpPr>
          <p:pic>
            <p:nvPicPr>
              <p:cNvPr id="1027" name="Picture 3" descr="Pin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0257" y="3719157"/>
                <a:ext cx="529075" cy="50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 Box 4"/>
              <p:cNvSpPr txBox="1">
                <a:spLocks noChangeArrowheads="1"/>
              </p:cNvSpPr>
              <p:nvPr/>
            </p:nvSpPr>
            <p:spPr bwMode="auto">
              <a:xfrm>
                <a:off x="3805425" y="3744831"/>
                <a:ext cx="1479764" cy="366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b="1" dirty="0">
                    <a:solidFill>
                      <a:srgbClr val="000000"/>
                    </a:solidFill>
                    <a:latin typeface="Cambria" panose="02040503050406030204" pitchFamily="18" charset="0"/>
                  </a:rPr>
                  <a:t>basti@gstp.ir</a:t>
                </a:r>
                <a:endParaRPr kumimoji="0" lang="en-US" sz="2400" b="0" i="0" u="none" strike="noStrike" cap="none" normalizeH="0" baseline="0" dirty="0">
                  <a:ln>
                    <a:noFill/>
                  </a:ln>
                  <a:solidFill>
                    <a:schemeClr val="tx1"/>
                  </a:solidFill>
                  <a:effectLst/>
                  <a:latin typeface="Arial" panose="020B0604020202020204" pitchFamily="34" charset="0"/>
                </a:endParaRPr>
              </a:p>
            </p:txBody>
          </p:sp>
        </p:grpSp>
        <p:grpSp>
          <p:nvGrpSpPr>
            <p:cNvPr id="17" name="Group 16"/>
            <p:cNvGrpSpPr/>
            <p:nvPr/>
          </p:nvGrpSpPr>
          <p:grpSpPr>
            <a:xfrm>
              <a:off x="751325" y="5396516"/>
              <a:ext cx="2259898" cy="481057"/>
              <a:chOff x="3041900" y="2818180"/>
              <a:chExt cx="2259898" cy="481057"/>
            </a:xfrm>
          </p:grpSpPr>
          <p:pic>
            <p:nvPicPr>
              <p:cNvPr id="1030" name="Picture 6" descr="Pin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1900" y="2818180"/>
                <a:ext cx="498634" cy="4810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7"/>
              <p:cNvSpPr txBox="1">
                <a:spLocks noChangeArrowheads="1"/>
              </p:cNvSpPr>
              <p:nvPr/>
            </p:nvSpPr>
            <p:spPr bwMode="auto">
              <a:xfrm>
                <a:off x="3805425" y="2865696"/>
                <a:ext cx="1496373" cy="326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000000"/>
                    </a:solidFill>
                    <a:effectLst/>
                    <a:latin typeface="Cambria" panose="02040503050406030204" pitchFamily="18" charset="0"/>
                  </a:rPr>
                  <a:t>www.GSTP.ir</a:t>
                </a:r>
                <a:endParaRPr kumimoji="0" 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5" name="Group 14"/>
            <p:cNvGrpSpPr/>
            <p:nvPr/>
          </p:nvGrpSpPr>
          <p:grpSpPr>
            <a:xfrm>
              <a:off x="6059732" y="5344389"/>
              <a:ext cx="2429041" cy="462696"/>
              <a:chOff x="3041900" y="4624381"/>
              <a:chExt cx="2429041" cy="462696"/>
            </a:xfrm>
          </p:grpSpPr>
          <p:pic>
            <p:nvPicPr>
              <p:cNvPr id="1033" name="Picture 9" descr="Pin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1900" y="4624381"/>
                <a:ext cx="479343" cy="462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Text Box 10"/>
              <p:cNvSpPr txBox="1">
                <a:spLocks noChangeArrowheads="1"/>
              </p:cNvSpPr>
              <p:nvPr/>
            </p:nvSpPr>
            <p:spPr bwMode="auto">
              <a:xfrm>
                <a:off x="3805425" y="4689192"/>
                <a:ext cx="1665516" cy="350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000000"/>
                    </a:solidFill>
                    <a:effectLst/>
                    <a:latin typeface="Cambria" panose="02040503050406030204" pitchFamily="18" charset="0"/>
                  </a:rPr>
                  <a:t>@</a:t>
                </a:r>
                <a:r>
                  <a:rPr lang="en-US" b="1" dirty="0" err="1">
                    <a:solidFill>
                      <a:srgbClr val="000000"/>
                    </a:solidFill>
                    <a:latin typeface="Cambria" panose="02040503050406030204" pitchFamily="18" charset="0"/>
                  </a:rPr>
                  <a:t>ali.basti</a:t>
                </a:r>
                <a:r>
                  <a:rPr lang="en-US" b="1" dirty="0">
                    <a:solidFill>
                      <a:srgbClr val="000000"/>
                    </a:solidFill>
                    <a:latin typeface="Cambria" panose="02040503050406030204" pitchFamily="18" charset="0"/>
                  </a:rPr>
                  <a:t> </a:t>
                </a:r>
                <a:endParaRPr kumimoji="0" lang="en-US" sz="2400" b="0" i="0" u="none" strike="noStrike" cap="none" normalizeH="0" baseline="0" dirty="0">
                  <a:ln>
                    <a:noFill/>
                  </a:ln>
                  <a:solidFill>
                    <a:schemeClr val="tx1"/>
                  </a:solidFill>
                  <a:effectLst/>
                  <a:latin typeface="Arial" panose="020B0604020202020204" pitchFamily="34" charset="0"/>
                </a:endParaRPr>
              </a:p>
            </p:txBody>
          </p:sp>
        </p:grpSp>
        <p:grpSp>
          <p:nvGrpSpPr>
            <p:cNvPr id="14" name="Group 13"/>
            <p:cNvGrpSpPr/>
            <p:nvPr/>
          </p:nvGrpSpPr>
          <p:grpSpPr>
            <a:xfrm>
              <a:off x="8488773" y="5320520"/>
              <a:ext cx="2774792" cy="486565"/>
              <a:chOff x="3015797" y="5436763"/>
              <a:chExt cx="2774792" cy="486565"/>
            </a:xfrm>
          </p:grpSpPr>
          <p:pic>
            <p:nvPicPr>
              <p:cNvPr id="1036" name="Picture 12" descr="Pin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5797" y="5436763"/>
                <a:ext cx="503865" cy="486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Text Box 13"/>
              <p:cNvSpPr txBox="1">
                <a:spLocks noChangeArrowheads="1"/>
              </p:cNvSpPr>
              <p:nvPr/>
            </p:nvSpPr>
            <p:spPr bwMode="auto">
              <a:xfrm>
                <a:off x="3805424" y="5555312"/>
                <a:ext cx="1985165" cy="368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Cambria" panose="02040503050406030204" pitchFamily="18" charset="0"/>
                  </a:rPr>
                  <a:t>+98 13 3346</a:t>
                </a:r>
                <a:r>
                  <a:rPr kumimoji="0" lang="en-US" sz="1600" b="1" i="0" u="none" strike="noStrike" cap="none" normalizeH="0" dirty="0">
                    <a:ln>
                      <a:noFill/>
                    </a:ln>
                    <a:solidFill>
                      <a:srgbClr val="000000"/>
                    </a:solidFill>
                    <a:effectLst/>
                    <a:latin typeface="Cambria" panose="02040503050406030204" pitchFamily="18" charset="0"/>
                  </a:rPr>
                  <a:t> 1550</a:t>
                </a:r>
                <a:endParaRPr kumimoji="0" lang="en-US" sz="2400" b="0" i="0" u="none" strike="noStrike" cap="none" normalizeH="0" baseline="0" dirty="0">
                  <a:ln>
                    <a:noFill/>
                  </a:ln>
                  <a:solidFill>
                    <a:schemeClr val="tx1"/>
                  </a:solidFill>
                  <a:effectLst/>
                  <a:latin typeface="Arial" panose="020B0604020202020204" pitchFamily="34" charset="0"/>
                </a:endParaRPr>
              </a:p>
            </p:txBody>
          </p:sp>
        </p:grpSp>
      </p:grpSp>
      <p:grpSp>
        <p:nvGrpSpPr>
          <p:cNvPr id="26" name="Group 25"/>
          <p:cNvGrpSpPr/>
          <p:nvPr/>
        </p:nvGrpSpPr>
        <p:grpSpPr>
          <a:xfrm>
            <a:off x="4866123" y="2448807"/>
            <a:ext cx="2748690" cy="2687967"/>
            <a:chOff x="10609550" y="5311003"/>
            <a:chExt cx="1527050" cy="1506888"/>
          </a:xfrm>
        </p:grpSpPr>
        <p:pic>
          <p:nvPicPr>
            <p:cNvPr id="27" name="Picture 2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88262" y="5311003"/>
              <a:ext cx="1369625" cy="1172097"/>
            </a:xfrm>
            <a:prstGeom prst="rect">
              <a:avLst/>
            </a:prstGeom>
          </p:spPr>
        </p:pic>
        <p:sp>
          <p:nvSpPr>
            <p:cNvPr id="28" name="TextBox 27"/>
            <p:cNvSpPr txBox="1"/>
            <p:nvPr/>
          </p:nvSpPr>
          <p:spPr>
            <a:xfrm>
              <a:off x="10609550" y="6421046"/>
              <a:ext cx="1527050" cy="396845"/>
            </a:xfrm>
            <a:prstGeom prst="rect">
              <a:avLst/>
            </a:prstGeom>
            <a:noFill/>
          </p:spPr>
          <p:txBody>
            <a:bodyPr wrap="square" rtlCol="0">
              <a:spAutoFit/>
            </a:bodyPr>
            <a:lstStyle/>
            <a:p>
              <a:pPr algn="ctr"/>
              <a:r>
                <a:rPr lang="en-US" sz="2000" b="1" dirty="0">
                  <a:solidFill>
                    <a:srgbClr val="229345"/>
                  </a:solidFill>
                </a:rPr>
                <a:t>Guilan Science and Technology park (GSTP)</a:t>
              </a:r>
            </a:p>
          </p:txBody>
        </p:sp>
      </p:grpSp>
      <p:sp>
        <p:nvSpPr>
          <p:cNvPr id="19" name="Rectangle 18"/>
          <p:cNvSpPr/>
          <p:nvPr/>
        </p:nvSpPr>
        <p:spPr>
          <a:xfrm>
            <a:off x="11440675" y="6635805"/>
            <a:ext cx="751325" cy="222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65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609550" y="5311003"/>
            <a:ext cx="1527050" cy="1540930"/>
            <a:chOff x="10609550" y="5311003"/>
            <a:chExt cx="1527050" cy="154093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262" y="5311003"/>
              <a:ext cx="1369625" cy="1172097"/>
            </a:xfrm>
            <a:prstGeom prst="rect">
              <a:avLst/>
            </a:prstGeom>
          </p:spPr>
        </p:pic>
        <p:sp>
          <p:nvSpPr>
            <p:cNvPr id="10" name="TextBox 9"/>
            <p:cNvSpPr txBox="1"/>
            <p:nvPr/>
          </p:nvSpPr>
          <p:spPr>
            <a:xfrm>
              <a:off x="10609550" y="6421046"/>
              <a:ext cx="1527050" cy="430887"/>
            </a:xfrm>
            <a:prstGeom prst="rect">
              <a:avLst/>
            </a:prstGeom>
            <a:solidFill>
              <a:schemeClr val="bg1"/>
            </a:solidFill>
          </p:spPr>
          <p:txBody>
            <a:bodyPr wrap="square" rtlCol="0">
              <a:spAutoFit/>
            </a:bodyPr>
            <a:lstStyle/>
            <a:p>
              <a:pPr algn="ctr"/>
              <a:r>
                <a:rPr lang="en-US" sz="1050" b="1" dirty="0">
                  <a:solidFill>
                    <a:srgbClr val="229345"/>
                  </a:solidFill>
                </a:rPr>
                <a:t>Guilan Science and Technology park (GSTP)</a:t>
              </a:r>
            </a:p>
          </p:txBody>
        </p:sp>
      </p:grpSp>
      <p:sp>
        <p:nvSpPr>
          <p:cNvPr id="11" name="TextBox 10"/>
          <p:cNvSpPr txBox="1"/>
          <p:nvPr/>
        </p:nvSpPr>
        <p:spPr>
          <a:xfrm>
            <a:off x="598620" y="833015"/>
            <a:ext cx="7057972" cy="4154984"/>
          </a:xfrm>
          <a:prstGeom prst="rect">
            <a:avLst/>
          </a:prstGeom>
          <a:noFill/>
        </p:spPr>
        <p:txBody>
          <a:bodyPr wrap="square" rtlCol="0">
            <a:spAutoFit/>
          </a:bodyPr>
          <a:lstStyle/>
          <a:p>
            <a:r>
              <a:rPr lang="en-US" sz="2400" i="1" dirty="0">
                <a:solidFill>
                  <a:srgbClr val="000000"/>
                </a:solidFill>
                <a:latin typeface="Cambria" panose="02040503050406030204" pitchFamily="18" charset="0"/>
              </a:rPr>
              <a:t>Presented by:</a:t>
            </a:r>
          </a:p>
          <a:p>
            <a:endParaRPr lang="en-US" sz="2400" i="1" dirty="0">
              <a:solidFill>
                <a:srgbClr val="000000"/>
              </a:solidFill>
              <a:latin typeface="Cambria" panose="02040503050406030204" pitchFamily="18" charset="0"/>
            </a:endParaRPr>
          </a:p>
          <a:p>
            <a:r>
              <a:rPr lang="en-US" sz="2400" b="1" i="1" dirty="0">
                <a:solidFill>
                  <a:srgbClr val="000000"/>
                </a:solidFill>
                <a:latin typeface="Cambria" panose="02040503050406030204" pitchFamily="18" charset="0"/>
              </a:rPr>
              <a:t>Dr. Ali </a:t>
            </a:r>
            <a:r>
              <a:rPr lang="en-US" sz="2400" b="1" i="1" dirty="0" err="1">
                <a:solidFill>
                  <a:srgbClr val="000000"/>
                </a:solidFill>
                <a:latin typeface="Cambria" panose="02040503050406030204" pitchFamily="18" charset="0"/>
              </a:rPr>
              <a:t>Basti</a:t>
            </a:r>
            <a:endParaRPr lang="en-US" sz="2400" b="1" i="1" dirty="0">
              <a:solidFill>
                <a:srgbClr val="000000"/>
              </a:solidFill>
              <a:latin typeface="Cambria" panose="02040503050406030204" pitchFamily="18" charset="0"/>
            </a:endParaRPr>
          </a:p>
          <a:p>
            <a:endParaRPr lang="en-US" sz="2400" b="1" i="1" dirty="0">
              <a:solidFill>
                <a:srgbClr val="000000"/>
              </a:solidFill>
              <a:latin typeface="Cambria" panose="02040503050406030204" pitchFamily="18" charset="0"/>
            </a:endParaRPr>
          </a:p>
          <a:p>
            <a:r>
              <a:rPr lang="en-US" sz="2400" i="1" dirty="0">
                <a:solidFill>
                  <a:srgbClr val="000000"/>
                </a:solidFill>
                <a:latin typeface="Cambria" panose="02040503050406030204" pitchFamily="18" charset="0"/>
              </a:rPr>
              <a:t>President of Guilan Science and Technology Park</a:t>
            </a:r>
          </a:p>
          <a:p>
            <a:endParaRPr lang="en-US" sz="2400" i="1" dirty="0">
              <a:solidFill>
                <a:srgbClr val="000000"/>
              </a:solidFill>
              <a:latin typeface="Cambria" panose="02040503050406030204" pitchFamily="18" charset="0"/>
            </a:endParaRPr>
          </a:p>
          <a:p>
            <a:r>
              <a:rPr lang="en-US" sz="2400" i="1" dirty="0">
                <a:solidFill>
                  <a:srgbClr val="000000"/>
                </a:solidFill>
                <a:latin typeface="Cambria" panose="02040503050406030204" pitchFamily="18" charset="0"/>
              </a:rPr>
              <a:t>Secretary General of the Inter-Islamic Network on Science and Technology Parks (INSTP)</a:t>
            </a:r>
          </a:p>
          <a:p>
            <a:endParaRPr lang="en-US" sz="2400" i="1" dirty="0">
              <a:solidFill>
                <a:srgbClr val="000000"/>
              </a:solidFill>
              <a:latin typeface="Cambria" panose="02040503050406030204" pitchFamily="18" charset="0"/>
            </a:endParaRPr>
          </a:p>
          <a:p>
            <a:r>
              <a:rPr lang="en-US" sz="2400" i="1" dirty="0">
                <a:solidFill>
                  <a:srgbClr val="000000"/>
                </a:solidFill>
                <a:latin typeface="Cambria" panose="02040503050406030204" pitchFamily="18" charset="0"/>
              </a:rPr>
              <a:t>Executive Secretary of  Technological Achievements and Techmart Exhibition </a:t>
            </a:r>
          </a:p>
        </p:txBody>
      </p:sp>
      <p:grpSp>
        <p:nvGrpSpPr>
          <p:cNvPr id="12" name="Group 11"/>
          <p:cNvGrpSpPr/>
          <p:nvPr/>
        </p:nvGrpSpPr>
        <p:grpSpPr>
          <a:xfrm>
            <a:off x="8386575" y="719700"/>
            <a:ext cx="3194424" cy="4381613"/>
            <a:chOff x="786759" y="1726238"/>
            <a:chExt cx="2137023" cy="2137025"/>
          </a:xfrm>
        </p:grpSpPr>
        <p:sp>
          <p:nvSpPr>
            <p:cNvPr id="13" name="Round Diagonal Corner Rectangle 12"/>
            <p:cNvSpPr/>
            <p:nvPr/>
          </p:nvSpPr>
          <p:spPr>
            <a:xfrm>
              <a:off x="786759" y="1726238"/>
              <a:ext cx="2137023" cy="2137025"/>
            </a:xfrm>
            <a:prstGeom prst="round2DiagRect">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4" name="Round Diagonal Corner Rectangle 13"/>
            <p:cNvSpPr/>
            <p:nvPr/>
          </p:nvSpPr>
          <p:spPr>
            <a:xfrm>
              <a:off x="818247" y="1757720"/>
              <a:ext cx="2074046" cy="2074049"/>
            </a:xfrm>
            <a:prstGeom prst="round2DiagRect">
              <a:avLst/>
            </a:prstGeom>
            <a:blipFill>
              <a:blip r:embed="rId4"/>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Tree>
    <p:extLst>
      <p:ext uri="{BB962C8B-B14F-4D97-AF65-F5344CB8AC3E}">
        <p14:creationId xmlns:p14="http://schemas.microsoft.com/office/powerpoint/2010/main" val="84311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4" name="TextBox 3"/>
          <p:cNvSpPr txBox="1"/>
          <p:nvPr/>
        </p:nvSpPr>
        <p:spPr>
          <a:xfrm>
            <a:off x="140505" y="374900"/>
            <a:ext cx="7787955" cy="769441"/>
          </a:xfrm>
          <a:prstGeom prst="rect">
            <a:avLst/>
          </a:prstGeom>
          <a:noFill/>
        </p:spPr>
        <p:txBody>
          <a:bodyPr wrap="square" rtlCol="0">
            <a:spAutoFit/>
          </a:bodyPr>
          <a:lstStyle/>
          <a:p>
            <a:r>
              <a:rPr lang="en-US" sz="4400" b="1" dirty="0">
                <a:solidFill>
                  <a:schemeClr val="bg1"/>
                </a:solidFill>
                <a:latin typeface="+mj-lt"/>
                <a:ea typeface="+mj-ea"/>
                <a:cs typeface="+mj-cs"/>
              </a:rPr>
              <a:t>Globalization and Technology</a:t>
            </a:r>
          </a:p>
        </p:txBody>
      </p:sp>
    </p:spTree>
    <p:extLst>
      <p:ext uri="{BB962C8B-B14F-4D97-AF65-F5344CB8AC3E}">
        <p14:creationId xmlns:p14="http://schemas.microsoft.com/office/powerpoint/2010/main" val="8483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0592194" y="180811"/>
            <a:ext cx="1527050" cy="1540930"/>
            <a:chOff x="10609550" y="5311003"/>
            <a:chExt cx="1527050" cy="154093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8262" y="5311003"/>
              <a:ext cx="1369625" cy="1172097"/>
            </a:xfrm>
            <a:prstGeom prst="rect">
              <a:avLst/>
            </a:prstGeom>
          </p:spPr>
        </p:pic>
        <p:sp>
          <p:nvSpPr>
            <p:cNvPr id="8" name="TextBox 7"/>
            <p:cNvSpPr txBox="1"/>
            <p:nvPr/>
          </p:nvSpPr>
          <p:spPr>
            <a:xfrm>
              <a:off x="10609550" y="6421046"/>
              <a:ext cx="1527050" cy="430887"/>
            </a:xfrm>
            <a:prstGeom prst="rect">
              <a:avLst/>
            </a:prstGeom>
            <a:solidFill>
              <a:schemeClr val="bg1"/>
            </a:solidFill>
          </p:spPr>
          <p:txBody>
            <a:bodyPr wrap="square" rtlCol="0">
              <a:spAutoFit/>
            </a:bodyPr>
            <a:lstStyle/>
            <a:p>
              <a:pPr algn="ctr"/>
              <a:r>
                <a:rPr lang="en-US" sz="1050" b="1" dirty="0">
                  <a:solidFill>
                    <a:srgbClr val="229345"/>
                  </a:solidFill>
                </a:rPr>
                <a:t>Guilan Science and Technology park (GSTP)</a:t>
              </a:r>
            </a:p>
          </p:txBody>
        </p:sp>
      </p:grpSp>
      <p:sp>
        <p:nvSpPr>
          <p:cNvPr id="10" name="TextBox 9"/>
          <p:cNvSpPr txBox="1"/>
          <p:nvPr/>
        </p:nvSpPr>
        <p:spPr>
          <a:xfrm>
            <a:off x="4093594" y="924165"/>
            <a:ext cx="4669976" cy="707886"/>
          </a:xfrm>
          <a:prstGeom prst="rect">
            <a:avLst/>
          </a:prstGeom>
          <a:solidFill>
            <a:schemeClr val="bg1"/>
          </a:solidFill>
        </p:spPr>
        <p:txBody>
          <a:bodyPr wrap="square" rtlCol="0" anchor="ctr">
            <a:spAutoFit/>
          </a:bodyPr>
          <a:lstStyle/>
          <a:p>
            <a:pPr algn="ctr"/>
            <a:r>
              <a:rPr lang="en-US" sz="4000" b="1" dirty="0"/>
              <a:t>What is </a:t>
            </a:r>
            <a:r>
              <a:rPr lang="en-US" sz="4000" b="1" dirty="0" err="1"/>
              <a:t>Technomart</a:t>
            </a:r>
            <a:r>
              <a:rPr lang="en-US" sz="4000" b="1" dirty="0"/>
              <a:t>?</a:t>
            </a:r>
            <a:endParaRPr lang="en-US" sz="4000" b="1" dirty="0">
              <a:solidFill>
                <a:prstClr val="white"/>
              </a:solidFill>
              <a:latin typeface="Times New Roman" panose="02020603050405020304" pitchFamily="18" charset="0"/>
              <a:cs typeface="B Nazanin" panose="00000400000000000000" pitchFamily="2" charset="-78"/>
            </a:endParaRPr>
          </a:p>
        </p:txBody>
      </p:sp>
      <p:grpSp>
        <p:nvGrpSpPr>
          <p:cNvPr id="11" name="Group 10"/>
          <p:cNvGrpSpPr/>
          <p:nvPr/>
        </p:nvGrpSpPr>
        <p:grpSpPr>
          <a:xfrm>
            <a:off x="2140815" y="1607843"/>
            <a:ext cx="8319443" cy="1199160"/>
            <a:chOff x="2526777" y="1773198"/>
            <a:chExt cx="6886575" cy="992627"/>
          </a:xfrm>
        </p:grpSpPr>
        <p:cxnSp>
          <p:nvCxnSpPr>
            <p:cNvPr id="12" name="Straight Connector 11"/>
            <p:cNvCxnSpPr/>
            <p:nvPr/>
          </p:nvCxnSpPr>
          <p:spPr>
            <a:xfrm>
              <a:off x="2526777" y="2352461"/>
              <a:ext cx="6886575" cy="0"/>
            </a:xfrm>
            <a:prstGeom prst="line">
              <a:avLst/>
            </a:prstGeom>
            <a:noFill/>
            <a:ln w="38100" cap="flat" cmpd="sng" algn="ctr">
              <a:solidFill>
                <a:srgbClr val="C00000"/>
              </a:solidFill>
              <a:prstDash val="solid"/>
              <a:miter lim="800000"/>
              <a:headEnd type="none" w="med" len="med"/>
              <a:tailEnd type="none" w="med" len="med"/>
            </a:ln>
            <a:effectLst/>
          </p:spPr>
        </p:cxnSp>
        <p:cxnSp>
          <p:nvCxnSpPr>
            <p:cNvPr id="13" name="Straight Arrow Connector 12"/>
            <p:cNvCxnSpPr>
              <a:cxnSpLocks/>
            </p:cNvCxnSpPr>
            <p:nvPr/>
          </p:nvCxnSpPr>
          <p:spPr>
            <a:xfrm>
              <a:off x="5968346" y="1773198"/>
              <a:ext cx="0" cy="992627"/>
            </a:xfrm>
            <a:prstGeom prst="straightConnector1">
              <a:avLst/>
            </a:prstGeom>
            <a:noFill/>
            <a:ln w="38100" cap="flat" cmpd="sng" algn="ctr">
              <a:solidFill>
                <a:srgbClr val="C00000"/>
              </a:solidFill>
              <a:prstDash val="solid"/>
              <a:miter lim="800000"/>
              <a:headEnd type="none" w="med" len="med"/>
              <a:tailEnd type="none" w="med" len="med"/>
            </a:ln>
            <a:effectLst/>
          </p:spPr>
        </p:cxnSp>
        <p:cxnSp>
          <p:nvCxnSpPr>
            <p:cNvPr id="14" name="Straight Arrow Connector 13"/>
            <p:cNvCxnSpPr/>
            <p:nvPr/>
          </p:nvCxnSpPr>
          <p:spPr>
            <a:xfrm>
              <a:off x="2542584" y="2352461"/>
              <a:ext cx="0" cy="413364"/>
            </a:xfrm>
            <a:prstGeom prst="straightConnector1">
              <a:avLst/>
            </a:prstGeom>
            <a:noFill/>
            <a:ln w="38100" cap="flat" cmpd="sng" algn="ctr">
              <a:solidFill>
                <a:srgbClr val="C00000"/>
              </a:solidFill>
              <a:prstDash val="solid"/>
              <a:miter lim="800000"/>
              <a:headEnd type="none" w="med" len="med"/>
              <a:tailEnd type="none" w="med" len="med"/>
            </a:ln>
            <a:effectLst/>
          </p:spPr>
        </p:cxnSp>
        <p:cxnSp>
          <p:nvCxnSpPr>
            <p:cNvPr id="15" name="Straight Arrow Connector 14"/>
            <p:cNvCxnSpPr/>
            <p:nvPr/>
          </p:nvCxnSpPr>
          <p:spPr>
            <a:xfrm>
              <a:off x="4247561" y="2352461"/>
              <a:ext cx="0" cy="413364"/>
            </a:xfrm>
            <a:prstGeom prst="straightConnector1">
              <a:avLst/>
            </a:prstGeom>
            <a:noFill/>
            <a:ln w="38100" cap="flat" cmpd="sng" algn="ctr">
              <a:solidFill>
                <a:srgbClr val="C00000"/>
              </a:solidFill>
              <a:prstDash val="solid"/>
              <a:miter lim="800000"/>
              <a:headEnd type="none" w="med" len="med"/>
              <a:tailEnd type="none" w="med" len="med"/>
            </a:ln>
            <a:effectLst/>
          </p:spPr>
        </p:cxnSp>
        <p:cxnSp>
          <p:nvCxnSpPr>
            <p:cNvPr id="16" name="Straight Arrow Connector 15"/>
            <p:cNvCxnSpPr/>
            <p:nvPr/>
          </p:nvCxnSpPr>
          <p:spPr>
            <a:xfrm>
              <a:off x="7689130" y="2352461"/>
              <a:ext cx="0" cy="413364"/>
            </a:xfrm>
            <a:prstGeom prst="straightConnector1">
              <a:avLst/>
            </a:prstGeom>
            <a:noFill/>
            <a:ln w="38100" cap="flat" cmpd="sng" algn="ctr">
              <a:solidFill>
                <a:srgbClr val="C00000"/>
              </a:solidFill>
              <a:prstDash val="solid"/>
              <a:miter lim="800000"/>
              <a:headEnd type="none" w="med" len="med"/>
              <a:tailEnd type="none" w="med" len="med"/>
            </a:ln>
            <a:effectLst/>
          </p:spPr>
        </p:cxnSp>
        <p:cxnSp>
          <p:nvCxnSpPr>
            <p:cNvPr id="17" name="Straight Arrow Connector 16"/>
            <p:cNvCxnSpPr/>
            <p:nvPr/>
          </p:nvCxnSpPr>
          <p:spPr>
            <a:xfrm>
              <a:off x="9398085" y="2352461"/>
              <a:ext cx="0" cy="413364"/>
            </a:xfrm>
            <a:prstGeom prst="straightConnector1">
              <a:avLst/>
            </a:prstGeom>
            <a:noFill/>
            <a:ln w="38100" cap="flat" cmpd="sng" algn="ctr">
              <a:solidFill>
                <a:srgbClr val="C00000"/>
              </a:solidFill>
              <a:prstDash val="solid"/>
              <a:miter lim="800000"/>
              <a:headEnd type="none" w="med" len="med"/>
              <a:tailEnd type="none" w="med" len="med"/>
            </a:ln>
            <a:effectLst/>
          </p:spPr>
        </p:cxnSp>
      </p:grpSp>
      <p:grpSp>
        <p:nvGrpSpPr>
          <p:cNvPr id="43" name="Group 42"/>
          <p:cNvGrpSpPr/>
          <p:nvPr/>
        </p:nvGrpSpPr>
        <p:grpSpPr>
          <a:xfrm>
            <a:off x="7368098" y="2915190"/>
            <a:ext cx="2023770" cy="2684183"/>
            <a:chOff x="7368098" y="2915190"/>
            <a:chExt cx="2023770" cy="2684183"/>
          </a:xfrm>
        </p:grpSpPr>
        <p:sp>
          <p:nvSpPr>
            <p:cNvPr id="34" name="TextBox 33"/>
            <p:cNvSpPr txBox="1"/>
            <p:nvPr/>
          </p:nvSpPr>
          <p:spPr>
            <a:xfrm>
              <a:off x="7368098" y="4953042"/>
              <a:ext cx="2023770" cy="646331"/>
            </a:xfrm>
            <a:prstGeom prst="rect">
              <a:avLst/>
            </a:prstGeom>
            <a:noFill/>
          </p:spPr>
          <p:txBody>
            <a:bodyPr wrap="square" rtlCol="0" anchor="ctr">
              <a:spAutoFit/>
            </a:bodyPr>
            <a:lstStyle/>
            <a:p>
              <a:pPr algn="ctr">
                <a:defRPr/>
              </a:pPr>
              <a:r>
                <a:rPr lang="en-US" b="1" kern="0" dirty="0">
                  <a:solidFill>
                    <a:prstClr val="black"/>
                  </a:solidFill>
                  <a:latin typeface="Cambria" panose="02040503050406030204" pitchFamily="18" charset="0"/>
                  <a:cs typeface="B Nazanin" panose="00000400000000000000" pitchFamily="2" charset="-78"/>
                </a:rPr>
                <a:t>Investment Opportunities</a:t>
              </a:r>
              <a:endParaRPr lang="en-US" b="1" kern="0" dirty="0">
                <a:solidFill>
                  <a:prstClr val="black"/>
                </a:solidFill>
                <a:latin typeface="Cambria" panose="02040503050406030204" pitchFamily="18" charset="0"/>
                <a:cs typeface="Arial" panose="020B0604020202020204" pitchFamily="34" charset="0"/>
              </a:endParaRPr>
            </a:p>
          </p:txBody>
        </p:sp>
        <p:sp>
          <p:nvSpPr>
            <p:cNvPr id="36" name="Donut 35"/>
            <p:cNvSpPr/>
            <p:nvPr/>
          </p:nvSpPr>
          <p:spPr>
            <a:xfrm>
              <a:off x="7552142" y="2915190"/>
              <a:ext cx="1706421" cy="1706421"/>
            </a:xfrm>
            <a:prstGeom prst="donut">
              <a:avLst>
                <a:gd name="adj" fmla="val 7234"/>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2400" b="1" kern="0">
                <a:solidFill>
                  <a:prstClr val="black"/>
                </a:solidFill>
                <a:latin typeface="Cambria" panose="02040503050406030204" pitchFamily="18" charset="0"/>
                <a:cs typeface="Arial" panose="020B0604020202020204" pitchFamily="34" charset="0"/>
              </a:endParaRPr>
            </a:p>
          </p:txBody>
        </p:sp>
        <p:sp>
          <p:nvSpPr>
            <p:cNvPr id="37" name="Oval 36"/>
            <p:cNvSpPr/>
            <p:nvPr/>
          </p:nvSpPr>
          <p:spPr>
            <a:xfrm>
              <a:off x="7797646" y="3160693"/>
              <a:ext cx="1215413" cy="1215413"/>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a:defRPr/>
              </a:pPr>
              <a:endParaRPr lang="en-US" sz="2400" b="1" kern="0">
                <a:solidFill>
                  <a:prstClr val="white"/>
                </a:solidFill>
                <a:latin typeface="Cambria" panose="02040503050406030204" pitchFamily="18" charset="0"/>
                <a:cs typeface="Arial" panose="020B0604020202020204" pitchFamily="34" charset="0"/>
              </a:endParaRPr>
            </a:p>
          </p:txBody>
        </p:sp>
        <p:pic>
          <p:nvPicPr>
            <p:cNvPr id="44" name="Picture 43"/>
            <p:cNvPicPr>
              <a:picLocks noChangeAspect="1"/>
            </p:cNvPicPr>
            <p:nvPr/>
          </p:nvPicPr>
          <p:blipFill>
            <a:blip r:embed="rId5" cstate="print">
              <a:duotone>
                <a:srgbClr val="1B587C">
                  <a:shade val="45000"/>
                  <a:satMod val="135000"/>
                </a:srgbClr>
                <a:prstClr val="white"/>
              </a:duotone>
              <a:extLst>
                <a:ext uri="{28A0092B-C50C-407E-A947-70E740481C1C}">
                  <a14:useLocalDpi xmlns:a14="http://schemas.microsoft.com/office/drawing/2010/main" val="0"/>
                </a:ext>
              </a:extLst>
            </a:blip>
            <a:stretch>
              <a:fillRect/>
            </a:stretch>
          </p:blipFill>
          <p:spPr>
            <a:xfrm>
              <a:off x="8016654" y="3351684"/>
              <a:ext cx="779047" cy="779047"/>
            </a:xfrm>
            <a:prstGeom prst="rect">
              <a:avLst/>
            </a:prstGeom>
          </p:spPr>
        </p:pic>
      </p:grpSp>
      <p:sp>
        <p:nvSpPr>
          <p:cNvPr id="3" name="TextBox 2"/>
          <p:cNvSpPr txBox="1"/>
          <p:nvPr/>
        </p:nvSpPr>
        <p:spPr>
          <a:xfrm>
            <a:off x="10329563" y="6473052"/>
            <a:ext cx="1827877" cy="374900"/>
          </a:xfrm>
          <a:prstGeom prst="rect">
            <a:avLst/>
          </a:prstGeom>
          <a:solidFill>
            <a:schemeClr val="bg1"/>
          </a:solidFill>
        </p:spPr>
        <p:txBody>
          <a:bodyPr wrap="square" rtlCol="0">
            <a:spAutoFit/>
          </a:bodyPr>
          <a:lstStyle/>
          <a:p>
            <a:endParaRPr lang="en-US" dirty="0"/>
          </a:p>
        </p:txBody>
      </p:sp>
      <p:grpSp>
        <p:nvGrpSpPr>
          <p:cNvPr id="51" name="Group 50"/>
          <p:cNvGrpSpPr/>
          <p:nvPr/>
        </p:nvGrpSpPr>
        <p:grpSpPr>
          <a:xfrm>
            <a:off x="1209440" y="2929756"/>
            <a:ext cx="1862747" cy="2651710"/>
            <a:chOff x="1209440" y="2929756"/>
            <a:chExt cx="1862747" cy="2651710"/>
          </a:xfrm>
        </p:grpSpPr>
        <p:sp>
          <p:nvSpPr>
            <p:cNvPr id="19" name="TextBox 18"/>
            <p:cNvSpPr txBox="1"/>
            <p:nvPr/>
          </p:nvSpPr>
          <p:spPr>
            <a:xfrm>
              <a:off x="1209440" y="4935135"/>
              <a:ext cx="1862747" cy="64633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effectLst/>
                  <a:uLnTx/>
                  <a:uFillTx/>
                  <a:latin typeface="Cambria" panose="02040503050406030204" pitchFamily="18" charset="0"/>
                  <a:ea typeface="Calibri" panose="020F0502020204030204" pitchFamily="34" charset="0"/>
                  <a:cs typeface="B Nazanin" panose="00000400000000000000" pitchFamily="2" charset="-78"/>
                </a:rPr>
                <a:t>Technology Transfer</a:t>
              </a:r>
              <a:endParaRPr kumimoji="0" lang="en-US" b="1" i="0" u="none" strike="noStrike" kern="0" cap="none" spc="0" normalizeH="0" baseline="0" noProof="0" dirty="0">
                <a:ln>
                  <a:noFill/>
                </a:ln>
                <a:effectLst/>
                <a:uLnTx/>
                <a:uFillTx/>
                <a:latin typeface="Cambria" panose="02040503050406030204" pitchFamily="18" charset="0"/>
                <a:cs typeface="Arial" panose="020B0604020202020204" pitchFamily="34" charset="0"/>
              </a:endParaRPr>
            </a:p>
          </p:txBody>
        </p:sp>
        <p:sp>
          <p:nvSpPr>
            <p:cNvPr id="21" name="Donut 20"/>
            <p:cNvSpPr/>
            <p:nvPr/>
          </p:nvSpPr>
          <p:spPr>
            <a:xfrm>
              <a:off x="1287604" y="2929756"/>
              <a:ext cx="1706421" cy="1706421"/>
            </a:xfrm>
            <a:prstGeom prst="donut">
              <a:avLst>
                <a:gd name="adj" fmla="val 7234"/>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black"/>
                </a:solidFill>
                <a:effectLst/>
                <a:uLnTx/>
                <a:uFillTx/>
                <a:latin typeface="Cambria" panose="02040503050406030204" pitchFamily="18" charset="0"/>
                <a:cs typeface="Arial" panose="020B0604020202020204" pitchFamily="34" charset="0"/>
              </a:endParaRPr>
            </a:p>
          </p:txBody>
        </p:sp>
        <p:sp>
          <p:nvSpPr>
            <p:cNvPr id="22" name="Oval 21"/>
            <p:cNvSpPr/>
            <p:nvPr/>
          </p:nvSpPr>
          <p:spPr>
            <a:xfrm>
              <a:off x="1537407" y="3158753"/>
              <a:ext cx="1215413" cy="1215413"/>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4082" y="3296489"/>
              <a:ext cx="833465" cy="937648"/>
            </a:xfrm>
            <a:prstGeom prst="rect">
              <a:avLst/>
            </a:prstGeom>
          </p:spPr>
        </p:pic>
      </p:grpSp>
      <p:grpSp>
        <p:nvGrpSpPr>
          <p:cNvPr id="50" name="Group 49"/>
          <p:cNvGrpSpPr/>
          <p:nvPr/>
        </p:nvGrpSpPr>
        <p:grpSpPr>
          <a:xfrm>
            <a:off x="3072187" y="2929756"/>
            <a:ext cx="2207575" cy="2531117"/>
            <a:chOff x="3072187" y="2929756"/>
            <a:chExt cx="2207575" cy="2531117"/>
          </a:xfrm>
        </p:grpSpPr>
        <p:sp>
          <p:nvSpPr>
            <p:cNvPr id="24" name="TextBox 23"/>
            <p:cNvSpPr txBox="1"/>
            <p:nvPr/>
          </p:nvSpPr>
          <p:spPr>
            <a:xfrm>
              <a:off x="3072187" y="5091541"/>
              <a:ext cx="2207575" cy="369332"/>
            </a:xfrm>
            <a:prstGeom prst="rect">
              <a:avLst/>
            </a:prstGeom>
            <a:noFill/>
          </p:spPr>
          <p:txBody>
            <a:bodyPr wrap="square" rtlCol="0" anchor="ctr">
              <a:spAutoFit/>
            </a:bodyPr>
            <a:lstStyle/>
            <a:p>
              <a:pPr algn="ctr">
                <a:defRPr/>
              </a:pPr>
              <a:r>
                <a:rPr lang="en-US" b="1" kern="0" dirty="0">
                  <a:latin typeface="Cambria" panose="02040503050406030204" pitchFamily="18" charset="0"/>
                  <a:cs typeface="B Nazanin" panose="00000400000000000000" pitchFamily="2" charset="-78"/>
                </a:rPr>
                <a:t>Commercialization</a:t>
              </a:r>
              <a:endParaRPr lang="en-US" b="1" kern="0" dirty="0">
                <a:latin typeface="Cambria" panose="02040503050406030204" pitchFamily="18" charset="0"/>
                <a:cs typeface="Arial" panose="020B0604020202020204" pitchFamily="34" charset="0"/>
              </a:endParaRPr>
            </a:p>
          </p:txBody>
        </p:sp>
        <p:sp>
          <p:nvSpPr>
            <p:cNvPr id="26" name="Donut 25"/>
            <p:cNvSpPr/>
            <p:nvPr/>
          </p:nvSpPr>
          <p:spPr>
            <a:xfrm>
              <a:off x="3368163" y="2929756"/>
              <a:ext cx="1706421" cy="1706421"/>
            </a:xfrm>
            <a:prstGeom prst="donut">
              <a:avLst>
                <a:gd name="adj" fmla="val 7234"/>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en-US" sz="2400" b="1" kern="0">
                <a:solidFill>
                  <a:prstClr val="black"/>
                </a:solidFill>
                <a:latin typeface="Cambria" panose="02040503050406030204" pitchFamily="18" charset="0"/>
                <a:cs typeface="Arial" panose="020B0604020202020204" pitchFamily="34" charset="0"/>
              </a:endParaRPr>
            </a:p>
          </p:txBody>
        </p:sp>
        <p:sp>
          <p:nvSpPr>
            <p:cNvPr id="27" name="Oval 26"/>
            <p:cNvSpPr/>
            <p:nvPr/>
          </p:nvSpPr>
          <p:spPr>
            <a:xfrm>
              <a:off x="3611931" y="3175260"/>
              <a:ext cx="1215413" cy="1215413"/>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en-US" sz="2400" b="1" kern="0">
                <a:solidFill>
                  <a:prstClr val="white"/>
                </a:solidFill>
                <a:latin typeface="Cambria" panose="02040503050406030204" pitchFamily="18" charset="0"/>
                <a:cs typeface="Arial" panose="020B0604020202020204" pitchFamily="34" charset="0"/>
              </a:endParaRPr>
            </a:p>
          </p:txBody>
        </p:sp>
        <p:pic>
          <p:nvPicPr>
            <p:cNvPr id="5" name="Picture 4"/>
            <p:cNvPicPr>
              <a:picLocks noChangeAspect="1"/>
            </p:cNvPicPr>
            <p:nvPr/>
          </p:nvPicPr>
          <p:blipFill rotWithShape="1">
            <a:blip r:embed="rId7">
              <a:clrChange>
                <a:clrFrom>
                  <a:srgbClr val="FFFFFF"/>
                </a:clrFrom>
                <a:clrTo>
                  <a:srgbClr val="FFFFFF">
                    <a:alpha val="0"/>
                  </a:srgbClr>
                </a:clrTo>
              </a:clrChange>
              <a:duotone>
                <a:prstClr val="black"/>
                <a:schemeClr val="accent3">
                  <a:lumMod val="50000"/>
                  <a:tint val="45000"/>
                  <a:satMod val="400000"/>
                </a:schemeClr>
              </a:duotone>
              <a:extLst>
                <a:ext uri="{28A0092B-C50C-407E-A947-70E740481C1C}">
                  <a14:useLocalDpi xmlns:a14="http://schemas.microsoft.com/office/drawing/2010/main" val="0"/>
                </a:ext>
              </a:extLst>
            </a:blip>
            <a:srcRect l="13976" t="21623" r="19610" b="25246"/>
            <a:stretch/>
          </p:blipFill>
          <p:spPr>
            <a:xfrm>
              <a:off x="3737391" y="3407326"/>
              <a:ext cx="877165" cy="701732"/>
            </a:xfrm>
            <a:prstGeom prst="rect">
              <a:avLst/>
            </a:prstGeom>
          </p:spPr>
        </p:pic>
      </p:grpSp>
      <p:grpSp>
        <p:nvGrpSpPr>
          <p:cNvPr id="45" name="Group 44"/>
          <p:cNvGrpSpPr/>
          <p:nvPr/>
        </p:nvGrpSpPr>
        <p:grpSpPr>
          <a:xfrm>
            <a:off x="5279762" y="2915190"/>
            <a:ext cx="2050545" cy="2684184"/>
            <a:chOff x="5279762" y="2915190"/>
            <a:chExt cx="2050545" cy="2684184"/>
          </a:xfrm>
        </p:grpSpPr>
        <p:sp>
          <p:nvSpPr>
            <p:cNvPr id="29" name="TextBox 28"/>
            <p:cNvSpPr txBox="1"/>
            <p:nvPr/>
          </p:nvSpPr>
          <p:spPr>
            <a:xfrm>
              <a:off x="5279762" y="4953043"/>
              <a:ext cx="2050545" cy="64633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Intellectual Property services</a:t>
              </a:r>
            </a:p>
          </p:txBody>
        </p:sp>
        <p:sp>
          <p:nvSpPr>
            <p:cNvPr id="31" name="Donut 30"/>
            <p:cNvSpPr/>
            <p:nvPr/>
          </p:nvSpPr>
          <p:spPr>
            <a:xfrm>
              <a:off x="5451825" y="2915190"/>
              <a:ext cx="1706421" cy="1706421"/>
            </a:xfrm>
            <a:prstGeom prst="donut">
              <a:avLst>
                <a:gd name="adj" fmla="val 7234"/>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black"/>
                </a:solidFill>
                <a:effectLst/>
                <a:uLnTx/>
                <a:uFillTx/>
                <a:latin typeface="Cambria" panose="02040503050406030204" pitchFamily="18" charset="0"/>
                <a:cs typeface="Arial" panose="020B0604020202020204" pitchFamily="34" charset="0"/>
              </a:endParaRPr>
            </a:p>
          </p:txBody>
        </p:sp>
        <p:sp>
          <p:nvSpPr>
            <p:cNvPr id="32" name="Oval 31"/>
            <p:cNvSpPr/>
            <p:nvPr/>
          </p:nvSpPr>
          <p:spPr>
            <a:xfrm>
              <a:off x="5688686" y="3158753"/>
              <a:ext cx="1215413" cy="1215413"/>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pic>
          <p:nvPicPr>
            <p:cNvPr id="2" name="Picture 1"/>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77065" y="3228506"/>
              <a:ext cx="1005631" cy="1005631"/>
            </a:xfrm>
            <a:prstGeom prst="rect">
              <a:avLst/>
            </a:prstGeom>
          </p:spPr>
        </p:pic>
      </p:grpSp>
      <p:grpSp>
        <p:nvGrpSpPr>
          <p:cNvPr id="23" name="Group 22"/>
          <p:cNvGrpSpPr/>
          <p:nvPr/>
        </p:nvGrpSpPr>
        <p:grpSpPr>
          <a:xfrm>
            <a:off x="9493358" y="2929756"/>
            <a:ext cx="1925485" cy="2662577"/>
            <a:chOff x="9493358" y="2929756"/>
            <a:chExt cx="1925485" cy="2662577"/>
          </a:xfrm>
        </p:grpSpPr>
        <p:sp>
          <p:nvSpPr>
            <p:cNvPr id="39" name="TextBox 38"/>
            <p:cNvSpPr txBox="1"/>
            <p:nvPr/>
          </p:nvSpPr>
          <p:spPr>
            <a:xfrm>
              <a:off x="9493358" y="4946002"/>
              <a:ext cx="1925485" cy="646331"/>
            </a:xfrm>
            <a:prstGeom prst="rect">
              <a:avLst/>
            </a:prstGeom>
            <a:noFill/>
          </p:spPr>
          <p:txBody>
            <a:bodyPr wrap="square" rtlCol="0" anchor="ctr">
              <a:spAutoFit/>
            </a:bodyPr>
            <a:lstStyle/>
            <a:p>
              <a:pPr algn="ctr">
                <a:defRPr/>
              </a:pPr>
              <a:r>
                <a:rPr lang="en-US" b="1" kern="0" dirty="0">
                  <a:latin typeface="Cambria" panose="02040503050406030204" pitchFamily="18" charset="0"/>
                  <a:cs typeface="B Nazanin" panose="00000400000000000000" pitchFamily="2" charset="-78"/>
                </a:rPr>
                <a:t>Matchmaking and Networking</a:t>
              </a:r>
              <a:endParaRPr lang="en-US" b="1" kern="0" dirty="0">
                <a:latin typeface="Cambria" panose="02040503050406030204" pitchFamily="18" charset="0"/>
                <a:cs typeface="Arial" panose="020B0604020202020204" pitchFamily="34" charset="0"/>
              </a:endParaRPr>
            </a:p>
          </p:txBody>
        </p:sp>
        <p:sp>
          <p:nvSpPr>
            <p:cNvPr id="41" name="Donut 40"/>
            <p:cNvSpPr/>
            <p:nvPr/>
          </p:nvSpPr>
          <p:spPr>
            <a:xfrm>
              <a:off x="9602893" y="2929756"/>
              <a:ext cx="1706421" cy="1706421"/>
            </a:xfrm>
            <a:prstGeom prst="donut">
              <a:avLst>
                <a:gd name="adj" fmla="val 7234"/>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defRPr/>
              </a:pPr>
              <a:endParaRPr lang="en-US" sz="2400" b="1" kern="0">
                <a:solidFill>
                  <a:prstClr val="black"/>
                </a:solidFill>
                <a:latin typeface="Cambria" panose="02040503050406030204" pitchFamily="18" charset="0"/>
                <a:cs typeface="Arial" panose="020B0604020202020204" pitchFamily="34" charset="0"/>
              </a:endParaRPr>
            </a:p>
          </p:txBody>
        </p:sp>
        <p:sp>
          <p:nvSpPr>
            <p:cNvPr id="42" name="Oval 41"/>
            <p:cNvSpPr/>
            <p:nvPr/>
          </p:nvSpPr>
          <p:spPr>
            <a:xfrm>
              <a:off x="9848396" y="3161426"/>
              <a:ext cx="1215413" cy="1215413"/>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a:defRPr/>
              </a:pPr>
              <a:endParaRPr lang="en-US" sz="2400" b="1" kern="0">
                <a:solidFill>
                  <a:prstClr val="white"/>
                </a:solidFill>
                <a:latin typeface="Cambria" panose="02040503050406030204" pitchFamily="18" charset="0"/>
                <a:cs typeface="Arial" panose="020B0604020202020204" pitchFamily="34" charset="0"/>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52906" y="3393892"/>
              <a:ext cx="806388" cy="725511"/>
            </a:xfrm>
            <a:prstGeom prst="rect">
              <a:avLst/>
            </a:prstGeom>
          </p:spPr>
        </p:pic>
      </p:grpSp>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51325" y="3123590"/>
            <a:ext cx="10851036" cy="2595985"/>
          </a:xfrm>
          <a:prstGeom prst="rect">
            <a:avLst/>
          </a:prstGeom>
        </p:spPr>
      </p:pic>
      <p:sp>
        <p:nvSpPr>
          <p:cNvPr id="5" name="Title 3"/>
          <p:cNvSpPr>
            <a:spLocks noGrp="1"/>
          </p:cNvSpPr>
          <p:nvPr>
            <p:ph type="title"/>
          </p:nvPr>
        </p:nvSpPr>
        <p:spPr>
          <a:xfrm>
            <a:off x="1667555" y="1901950"/>
            <a:ext cx="8744107" cy="763525"/>
          </a:xfrm>
        </p:spPr>
        <p:txBody>
          <a:bodyPr/>
          <a:lstStyle/>
          <a:p>
            <a:r>
              <a:rPr lang="en-US" b="1" dirty="0" err="1">
                <a:solidFill>
                  <a:schemeClr val="tx1"/>
                </a:solidFill>
              </a:rPr>
              <a:t>Technomart</a:t>
            </a:r>
            <a:r>
              <a:rPr lang="en-US" b="1" dirty="0">
                <a:solidFill>
                  <a:schemeClr val="tx1"/>
                </a:solidFill>
              </a:rPr>
              <a:t> Processes</a:t>
            </a:r>
            <a:endParaRPr lang="en-US" dirty="0">
              <a:solidFill>
                <a:schemeClr val="tx1"/>
              </a:solidFill>
            </a:endParaRPr>
          </a:p>
        </p:txBody>
      </p:sp>
      <p:grpSp>
        <p:nvGrpSpPr>
          <p:cNvPr id="7" name="Group 6"/>
          <p:cNvGrpSpPr/>
          <p:nvPr/>
        </p:nvGrpSpPr>
        <p:grpSpPr>
          <a:xfrm>
            <a:off x="10609550" y="5311003"/>
            <a:ext cx="1527050" cy="1540930"/>
            <a:chOff x="10609550" y="5311003"/>
            <a:chExt cx="1527050" cy="154093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8262" y="5311003"/>
              <a:ext cx="1369625" cy="1172097"/>
            </a:xfrm>
            <a:prstGeom prst="rect">
              <a:avLst/>
            </a:prstGeom>
          </p:spPr>
        </p:pic>
        <p:sp>
          <p:nvSpPr>
            <p:cNvPr id="9" name="TextBox 8"/>
            <p:cNvSpPr txBox="1"/>
            <p:nvPr/>
          </p:nvSpPr>
          <p:spPr>
            <a:xfrm>
              <a:off x="10609550" y="6421046"/>
              <a:ext cx="1527050" cy="430887"/>
            </a:xfrm>
            <a:prstGeom prst="rect">
              <a:avLst/>
            </a:prstGeom>
            <a:solidFill>
              <a:schemeClr val="bg1"/>
            </a:solidFill>
          </p:spPr>
          <p:txBody>
            <a:bodyPr wrap="square" rtlCol="0">
              <a:spAutoFit/>
            </a:bodyPr>
            <a:lstStyle/>
            <a:p>
              <a:pPr algn="ctr"/>
              <a:r>
                <a:rPr lang="en-US" sz="1050" b="1" dirty="0">
                  <a:solidFill>
                    <a:srgbClr val="229345"/>
                  </a:solidFill>
                </a:rPr>
                <a:t>Guilan Science and Technology park (GSTP)</a:t>
              </a:r>
            </a:p>
          </p:txBody>
        </p:sp>
      </p:grpSp>
    </p:spTree>
    <p:extLst>
      <p:ext uri="{BB962C8B-B14F-4D97-AF65-F5344CB8AC3E}">
        <p14:creationId xmlns:p14="http://schemas.microsoft.com/office/powerpoint/2010/main" val="198007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2720" y="222195"/>
            <a:ext cx="5039265" cy="763525"/>
          </a:xfrm>
        </p:spPr>
        <p:txBody>
          <a:bodyPr>
            <a:normAutofit fontScale="90000"/>
          </a:bodyPr>
          <a:lstStyle/>
          <a:p>
            <a:r>
              <a:rPr lang="en-GB" b="1" dirty="0">
                <a:solidFill>
                  <a:schemeClr val="tx1"/>
                </a:solidFill>
              </a:rPr>
              <a:t>Iranian Technomart Design</a:t>
            </a:r>
            <a:endParaRPr lang="en-US" b="1" dirty="0">
              <a:solidFill>
                <a:schemeClr val="tx1"/>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428" b="28291"/>
          <a:stretch/>
        </p:blipFill>
        <p:spPr>
          <a:xfrm>
            <a:off x="293210" y="1280643"/>
            <a:ext cx="3817625" cy="195985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1410" y="1730763"/>
            <a:ext cx="5790591" cy="3257207"/>
          </a:xfrm>
          <a:prstGeom prst="rect">
            <a:avLst/>
          </a:prstGeom>
        </p:spPr>
      </p:pic>
      <p:sp>
        <p:nvSpPr>
          <p:cNvPr id="8" name="Right Arrow 7"/>
          <p:cNvSpPr/>
          <p:nvPr/>
        </p:nvSpPr>
        <p:spPr>
          <a:xfrm rot="1289772">
            <a:off x="4568949" y="2042138"/>
            <a:ext cx="1374345" cy="76352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209" y="3914263"/>
            <a:ext cx="3817625" cy="2147414"/>
          </a:xfrm>
          <a:prstGeom prst="rect">
            <a:avLst/>
          </a:prstGeom>
        </p:spPr>
      </p:pic>
      <p:sp>
        <p:nvSpPr>
          <p:cNvPr id="10" name="Right Arrow 9"/>
          <p:cNvSpPr/>
          <p:nvPr/>
        </p:nvSpPr>
        <p:spPr>
          <a:xfrm rot="20336163">
            <a:off x="4568948" y="4224445"/>
            <a:ext cx="1374345" cy="76352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1" name="Group 10"/>
          <p:cNvGrpSpPr/>
          <p:nvPr/>
        </p:nvGrpSpPr>
        <p:grpSpPr>
          <a:xfrm>
            <a:off x="10609550" y="5311003"/>
            <a:ext cx="1527050" cy="1540930"/>
            <a:chOff x="10609550" y="5311003"/>
            <a:chExt cx="1527050" cy="1540930"/>
          </a:xfrm>
        </p:grpSpPr>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262" y="5311003"/>
              <a:ext cx="1369625" cy="1172097"/>
            </a:xfrm>
            <a:prstGeom prst="rect">
              <a:avLst/>
            </a:prstGeom>
          </p:spPr>
        </p:pic>
        <p:sp>
          <p:nvSpPr>
            <p:cNvPr id="13" name="TextBox 12"/>
            <p:cNvSpPr txBox="1"/>
            <p:nvPr/>
          </p:nvSpPr>
          <p:spPr>
            <a:xfrm>
              <a:off x="10609550" y="6421046"/>
              <a:ext cx="1527050" cy="430887"/>
            </a:xfrm>
            <a:prstGeom prst="rect">
              <a:avLst/>
            </a:prstGeom>
            <a:solidFill>
              <a:schemeClr val="bg1"/>
            </a:solidFill>
          </p:spPr>
          <p:txBody>
            <a:bodyPr wrap="square" rtlCol="0">
              <a:spAutoFit/>
            </a:bodyPr>
            <a:lstStyle/>
            <a:p>
              <a:pPr algn="ctr"/>
              <a:r>
                <a:rPr lang="en-US" sz="1050" b="1" dirty="0">
                  <a:solidFill>
                    <a:srgbClr val="229345"/>
                  </a:solidFill>
                </a:rPr>
                <a:t>Guilan Science and Technology park (GSTP)</a:t>
              </a:r>
            </a:p>
          </p:txBody>
        </p:sp>
      </p:grpSp>
    </p:spTree>
    <p:extLst>
      <p:ext uri="{BB962C8B-B14F-4D97-AF65-F5344CB8AC3E}">
        <p14:creationId xmlns:p14="http://schemas.microsoft.com/office/powerpoint/2010/main" val="146041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par>
                                <p:cTn id="8" presetID="4" presetClass="entr" presetSubtype="3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out)">
                                      <p:cBhvr>
                                        <p:cTn id="10" dur="2000"/>
                                        <p:tgtEl>
                                          <p:spTgt spid="9"/>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par>
                          <p:cTn id="18" fill="hold">
                            <p:stCondLst>
                              <p:cond delay="3000"/>
                            </p:stCondLst>
                            <p:childTnLst>
                              <p:par>
                                <p:cTn id="19" presetID="4" presetClass="entr" presetSubtype="3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ox(out)">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7617" t="982" r="29533" b="10613"/>
          <a:stretch/>
        </p:blipFill>
        <p:spPr>
          <a:xfrm>
            <a:off x="293210" y="3887115"/>
            <a:ext cx="3071729" cy="2876038"/>
          </a:xfrm>
          <a:prstGeom prst="rect">
            <a:avLst/>
          </a:prstGeom>
        </p:spPr>
      </p:pic>
      <p:sp>
        <p:nvSpPr>
          <p:cNvPr id="6" name="Title 3"/>
          <p:cNvSpPr txBox="1">
            <a:spLocks/>
          </p:cNvSpPr>
          <p:nvPr/>
        </p:nvSpPr>
        <p:spPr>
          <a:xfrm>
            <a:off x="3652720" y="222195"/>
            <a:ext cx="5039265" cy="763525"/>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3600" kern="1200">
                <a:solidFill>
                  <a:srgbClr val="7ABC32"/>
                </a:solidFill>
                <a:latin typeface="+mj-lt"/>
                <a:ea typeface="+mj-ea"/>
                <a:cs typeface="+mj-cs"/>
              </a:defRPr>
            </a:lvl1pPr>
          </a:lstStyle>
          <a:p>
            <a:r>
              <a:rPr lang="en-GB" b="1" dirty="0">
                <a:solidFill>
                  <a:schemeClr val="tx1"/>
                </a:solidFill>
              </a:rPr>
              <a:t>Iranian Technomart Design</a:t>
            </a:r>
            <a:endParaRPr lang="en-US" b="1" dirty="0">
              <a:solidFill>
                <a:schemeClr val="tx1"/>
              </a:solidFill>
            </a:endParaRPr>
          </a:p>
        </p:txBody>
      </p:sp>
      <p:sp>
        <p:nvSpPr>
          <p:cNvPr id="7" name="Right Arrow 6"/>
          <p:cNvSpPr/>
          <p:nvPr/>
        </p:nvSpPr>
        <p:spPr>
          <a:xfrm rot="1419262">
            <a:off x="3429416" y="2362211"/>
            <a:ext cx="2098014" cy="76352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7895" y="1757094"/>
            <a:ext cx="6248705" cy="351489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4243" t="5894" r="43939" b="7912"/>
          <a:stretch/>
        </p:blipFill>
        <p:spPr>
          <a:xfrm>
            <a:off x="826947" y="803712"/>
            <a:ext cx="2004254" cy="3054101"/>
          </a:xfrm>
          <a:prstGeom prst="rect">
            <a:avLst/>
          </a:prstGeom>
        </p:spPr>
      </p:pic>
      <p:sp>
        <p:nvSpPr>
          <p:cNvPr id="10" name="Right Arrow 9"/>
          <p:cNvSpPr/>
          <p:nvPr/>
        </p:nvSpPr>
        <p:spPr>
          <a:xfrm rot="19927383">
            <a:off x="3598484" y="4890229"/>
            <a:ext cx="1927306" cy="76352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2" name="Group 11"/>
          <p:cNvGrpSpPr/>
          <p:nvPr/>
        </p:nvGrpSpPr>
        <p:grpSpPr>
          <a:xfrm>
            <a:off x="10609550" y="5311003"/>
            <a:ext cx="1527050" cy="1540930"/>
            <a:chOff x="10609550" y="5311003"/>
            <a:chExt cx="1527050" cy="1540930"/>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262" y="5311003"/>
              <a:ext cx="1369625" cy="1172097"/>
            </a:xfrm>
            <a:prstGeom prst="rect">
              <a:avLst/>
            </a:prstGeom>
          </p:spPr>
        </p:pic>
        <p:sp>
          <p:nvSpPr>
            <p:cNvPr id="14" name="TextBox 13"/>
            <p:cNvSpPr txBox="1"/>
            <p:nvPr/>
          </p:nvSpPr>
          <p:spPr>
            <a:xfrm>
              <a:off x="10609550" y="6421046"/>
              <a:ext cx="1527050" cy="430887"/>
            </a:xfrm>
            <a:prstGeom prst="rect">
              <a:avLst/>
            </a:prstGeom>
            <a:solidFill>
              <a:schemeClr val="bg1"/>
            </a:solidFill>
          </p:spPr>
          <p:txBody>
            <a:bodyPr wrap="square" rtlCol="0">
              <a:spAutoFit/>
            </a:bodyPr>
            <a:lstStyle/>
            <a:p>
              <a:pPr algn="ctr"/>
              <a:r>
                <a:rPr lang="en-US" sz="1050" b="1" dirty="0">
                  <a:solidFill>
                    <a:srgbClr val="229345"/>
                  </a:solidFill>
                </a:rPr>
                <a:t>Guilan Science and Technology park (GSTP)</a:t>
              </a:r>
            </a:p>
          </p:txBody>
        </p:sp>
      </p:grpSp>
    </p:spTree>
    <p:extLst>
      <p:ext uri="{BB962C8B-B14F-4D97-AF65-F5344CB8AC3E}">
        <p14:creationId xmlns:p14="http://schemas.microsoft.com/office/powerpoint/2010/main" val="290965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2000"/>
                                        <p:tgtEl>
                                          <p:spTgt spid="9"/>
                                        </p:tgtEl>
                                      </p:cBhvr>
                                    </p:animEffect>
                                  </p:childTnLst>
                                </p:cTn>
                              </p:par>
                              <p:par>
                                <p:cTn id="8" presetID="4"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out)">
                                      <p:cBhvr>
                                        <p:cTn id="10" dur="2000"/>
                                        <p:tgtEl>
                                          <p:spTgt spid="2"/>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par>
                          <p:cTn id="18" fill="hold">
                            <p:stCondLst>
                              <p:cond delay="3000"/>
                            </p:stCondLst>
                            <p:childTnLst>
                              <p:par>
                                <p:cTn id="19" presetID="4" presetClass="entr" presetSubtype="3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out)">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652720" y="222195"/>
            <a:ext cx="5039265" cy="763525"/>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rgbClr val="7ABC32"/>
                </a:solidFill>
                <a:latin typeface="+mj-lt"/>
                <a:ea typeface="+mj-ea"/>
                <a:cs typeface="+mj-cs"/>
              </a:defRPr>
            </a:lvl1pPr>
          </a:lstStyle>
          <a:p>
            <a:r>
              <a:rPr lang="en-GB" b="1" dirty="0">
                <a:solidFill>
                  <a:schemeClr val="tx1"/>
                </a:solidFill>
              </a:rPr>
              <a:t>Bo</a:t>
            </a:r>
            <a:r>
              <a:rPr lang="en-US" b="1" dirty="0">
                <a:solidFill>
                  <a:schemeClr val="tx1"/>
                </a:solidFill>
              </a:rPr>
              <a:t>o</a:t>
            </a:r>
            <a:r>
              <a:rPr lang="en-GB" b="1" dirty="0" err="1">
                <a:solidFill>
                  <a:schemeClr val="tx1"/>
                </a:solidFill>
              </a:rPr>
              <a:t>th</a:t>
            </a:r>
            <a:r>
              <a:rPr lang="en-GB" b="1" dirty="0">
                <a:solidFill>
                  <a:schemeClr val="tx1"/>
                </a:solidFill>
              </a:rPr>
              <a:t> Design Selection</a:t>
            </a:r>
            <a:endParaRPr lang="en-US" b="1" dirty="0">
              <a:solidFill>
                <a:schemeClr val="tx1"/>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604" t="10888" r="1231" b="3828"/>
          <a:stretch/>
        </p:blipFill>
        <p:spPr>
          <a:xfrm>
            <a:off x="1209440" y="1596540"/>
            <a:ext cx="9391359" cy="4561517"/>
          </a:xfrm>
          <a:prstGeom prst="rect">
            <a:avLst/>
          </a:prstGeom>
        </p:spPr>
      </p:pic>
      <p:grpSp>
        <p:nvGrpSpPr>
          <p:cNvPr id="9" name="Group 8"/>
          <p:cNvGrpSpPr/>
          <p:nvPr/>
        </p:nvGrpSpPr>
        <p:grpSpPr>
          <a:xfrm>
            <a:off x="10609550" y="5311003"/>
            <a:ext cx="1527050" cy="1540930"/>
            <a:chOff x="10609550" y="5311003"/>
            <a:chExt cx="1527050" cy="1540930"/>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8262" y="5311003"/>
              <a:ext cx="1369625" cy="1172097"/>
            </a:xfrm>
            <a:prstGeom prst="rect">
              <a:avLst/>
            </a:prstGeom>
          </p:spPr>
        </p:pic>
        <p:sp>
          <p:nvSpPr>
            <p:cNvPr id="11" name="TextBox 10"/>
            <p:cNvSpPr txBox="1"/>
            <p:nvPr/>
          </p:nvSpPr>
          <p:spPr>
            <a:xfrm>
              <a:off x="10609550" y="6421046"/>
              <a:ext cx="1527050" cy="430887"/>
            </a:xfrm>
            <a:prstGeom prst="rect">
              <a:avLst/>
            </a:prstGeom>
            <a:solidFill>
              <a:schemeClr val="bg1"/>
            </a:solidFill>
          </p:spPr>
          <p:txBody>
            <a:bodyPr wrap="square" rtlCol="0">
              <a:spAutoFit/>
            </a:bodyPr>
            <a:lstStyle/>
            <a:p>
              <a:pPr algn="ctr"/>
              <a:r>
                <a:rPr lang="en-US" sz="1050" b="1" dirty="0">
                  <a:solidFill>
                    <a:srgbClr val="229345"/>
                  </a:solidFill>
                </a:rPr>
                <a:t>Guilan Science and Technology park (GSTP)</a:t>
              </a:r>
            </a:p>
          </p:txBody>
        </p:sp>
      </p:grpSp>
    </p:spTree>
    <p:extLst>
      <p:ext uri="{BB962C8B-B14F-4D97-AF65-F5344CB8AC3E}">
        <p14:creationId xmlns:p14="http://schemas.microsoft.com/office/powerpoint/2010/main" val="138667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652720" y="222195"/>
            <a:ext cx="5039265" cy="763525"/>
          </a:xfrm>
          <a:prstGeom prst="rect">
            <a:avLst/>
          </a:prstGeom>
        </p:spPr>
        <p:txBody>
          <a:bodyPr vert="horz" lIns="91440" tIns="45720" rIns="91440" bIns="45720" rtlCol="0" anchor="ctr">
            <a:normAutofit fontScale="75000" lnSpcReduction="20000"/>
          </a:bodyPr>
          <a:lstStyle>
            <a:lvl1pPr algn="l" defTabSz="914400" rtl="0" eaLnBrk="1" latinLnBrk="0" hangingPunct="1">
              <a:spcBef>
                <a:spcPct val="0"/>
              </a:spcBef>
              <a:buNone/>
              <a:defRPr sz="3600" kern="1200">
                <a:solidFill>
                  <a:srgbClr val="7ABC32"/>
                </a:solidFill>
                <a:latin typeface="+mj-lt"/>
                <a:ea typeface="+mj-ea"/>
                <a:cs typeface="+mj-cs"/>
              </a:defRPr>
            </a:lvl1pPr>
          </a:lstStyle>
          <a:p>
            <a:r>
              <a:rPr lang="en-GB" b="1" dirty="0">
                <a:solidFill>
                  <a:schemeClr val="tx1"/>
                </a:solidFill>
              </a:rPr>
              <a:t>Iranian Virtual </a:t>
            </a:r>
            <a:r>
              <a:rPr lang="en-GB" b="1" dirty="0" err="1">
                <a:solidFill>
                  <a:schemeClr val="tx1"/>
                </a:solidFill>
              </a:rPr>
              <a:t>Technomart</a:t>
            </a:r>
            <a:r>
              <a:rPr lang="en-GB" b="1" dirty="0">
                <a:solidFill>
                  <a:schemeClr val="tx1"/>
                </a:solidFill>
              </a:rPr>
              <a:t> Design</a:t>
            </a:r>
            <a:endParaRPr lang="en-US" b="1"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030" y="985720"/>
            <a:ext cx="10383940" cy="5840966"/>
          </a:xfrm>
          <a:prstGeom prst="rect">
            <a:avLst/>
          </a:prstGeom>
        </p:spPr>
      </p:pic>
      <p:sp>
        <p:nvSpPr>
          <p:cNvPr id="9" name="Rectangle 8"/>
          <p:cNvSpPr/>
          <p:nvPr/>
        </p:nvSpPr>
        <p:spPr>
          <a:xfrm>
            <a:off x="11440675" y="6635805"/>
            <a:ext cx="751325" cy="190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47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2470</TotalTime>
  <Words>473</Words>
  <Application>Microsoft Office PowerPoint</Application>
  <PresentationFormat>Widescreen</PresentationFormat>
  <Paragraphs>57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Cambria</vt:lpstr>
      <vt:lpstr>Times New Roman</vt:lpstr>
      <vt:lpstr>Office Theme</vt:lpstr>
      <vt:lpstr>Caspian Sea States Virtual Technomart  A Proposal </vt:lpstr>
      <vt:lpstr>PowerPoint Presentation</vt:lpstr>
      <vt:lpstr>PowerPoint Presentation</vt:lpstr>
      <vt:lpstr>PowerPoint Presentation</vt:lpstr>
      <vt:lpstr>Technomart Processes</vt:lpstr>
      <vt:lpstr>Iranian Technomart Design</vt:lpstr>
      <vt:lpstr>PowerPoint Presentation</vt:lpstr>
      <vt:lpstr>PowerPoint Presentation</vt:lpstr>
      <vt:lpstr>PowerPoint Presentation</vt:lpstr>
      <vt:lpstr>Suggestions</vt:lpstr>
      <vt:lpstr>Thank you for your attention!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saberi Saberi</cp:lastModifiedBy>
  <cp:revision>77</cp:revision>
  <dcterms:created xsi:type="dcterms:W3CDTF">2013-08-21T19:17:07Z</dcterms:created>
  <dcterms:modified xsi:type="dcterms:W3CDTF">2021-05-25T13:09:00Z</dcterms:modified>
</cp:coreProperties>
</file>