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326" r:id="rId3"/>
    <p:sldId id="354" r:id="rId4"/>
    <p:sldId id="343" r:id="rId5"/>
    <p:sldId id="345" r:id="rId6"/>
    <p:sldId id="346" r:id="rId7"/>
    <p:sldId id="331" r:id="rId8"/>
    <p:sldId id="359" r:id="rId9"/>
    <p:sldId id="352" r:id="rId10"/>
    <p:sldId id="356" r:id="rId11"/>
    <p:sldId id="355" r:id="rId12"/>
    <p:sldId id="357" r:id="rId13"/>
    <p:sldId id="353" r:id="rId14"/>
    <p:sldId id="344" r:id="rId15"/>
    <p:sldId id="358" r:id="rId16"/>
    <p:sldId id="351" r:id="rId17"/>
    <p:sldId id="361" r:id="rId18"/>
    <p:sldId id="36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DFE1"/>
    <a:srgbClr val="6BA5B3"/>
    <a:srgbClr val="3D5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9" autoAdjust="0"/>
    <p:restoredTop sz="94660"/>
  </p:normalViewPr>
  <p:slideViewPr>
    <p:cSldViewPr snapToGrid="0">
      <p:cViewPr varScale="1">
        <p:scale>
          <a:sx n="110" d="100"/>
          <a:sy n="110" d="100"/>
        </p:scale>
        <p:origin x="60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BF52A-CD45-4E8B-A071-509A89868E52}" type="datetimeFigureOut">
              <a:rPr lang="ru-RU" smtClean="0"/>
              <a:pPr/>
              <a:t>26.11.2020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A2751-E6AE-460E-8452-55D1F4FCAC02}" type="slidenum">
              <a:rPr lang="ru-RU" smtClean="0"/>
              <a:pPr/>
              <a:t>‹#›</a:t>
            </a:fld>
            <a:endParaRPr lang="ru-RU"/>
          </a:p>
        </p:txBody>
      </p:sp>
    </p:spTree>
    <p:extLst>
      <p:ext uri="{BB962C8B-B14F-4D97-AF65-F5344CB8AC3E}">
        <p14:creationId xmlns:p14="http://schemas.microsoft.com/office/powerpoint/2010/main" val="81770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113954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94200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21243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39555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12658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413969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184676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6977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240114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58544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43B02C-01FE-4637-866D-FEF03405D8CB}"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ED3266-81CE-4301-8850-067063A8FCB5}" type="slidenum">
              <a:rPr lang="ru-RU" smtClean="0"/>
              <a:pPr/>
              <a:t>‹#›</a:t>
            </a:fld>
            <a:endParaRPr lang="ru-RU"/>
          </a:p>
        </p:txBody>
      </p:sp>
    </p:spTree>
    <p:extLst>
      <p:ext uri="{BB962C8B-B14F-4D97-AF65-F5344CB8AC3E}">
        <p14:creationId xmlns:p14="http://schemas.microsoft.com/office/powerpoint/2010/main" val="294062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3B02C-01FE-4637-866D-FEF03405D8CB}" type="datetimeFigureOut">
              <a:rPr lang="ru-RU" smtClean="0"/>
              <a:pPr/>
              <a:t>26.11.2020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D3266-81CE-4301-8850-067063A8FCB5}" type="slidenum">
              <a:rPr lang="ru-RU" smtClean="0"/>
              <a:pPr/>
              <a:t>‹#›</a:t>
            </a:fld>
            <a:endParaRPr lang="ru-RU"/>
          </a:p>
        </p:txBody>
      </p:sp>
    </p:spTree>
    <p:extLst>
      <p:ext uri="{BB962C8B-B14F-4D97-AF65-F5344CB8AC3E}">
        <p14:creationId xmlns:p14="http://schemas.microsoft.com/office/powerpoint/2010/main" val="288626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spscience@asu.edu.r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3581" y="687394"/>
            <a:ext cx="11524839" cy="3226954"/>
          </a:xfrm>
        </p:spPr>
        <p:txBody>
          <a:bodyPr>
            <a:noAutofit/>
          </a:bodyPr>
          <a:lstStyle/>
          <a:p>
            <a:pPr>
              <a:lnSpc>
                <a:spcPts val="4600"/>
              </a:lnSpc>
            </a:pPr>
            <a:r>
              <a:rPr lang="fa-IR" sz="3200" b="1" dirty="0" smtClean="0">
                <a:solidFill>
                  <a:srgbClr val="C00000"/>
                </a:solidFill>
                <a:latin typeface="+mn-lt"/>
              </a:rPr>
              <a:t>کمیسیون علوم،تحقیقات و فناوری اتحادیه دانشگاه‌های دولتی حاشیه‌ی دریای کاسپین</a:t>
            </a:r>
            <a:r>
              <a:rPr lang="fa-IR" sz="4000" b="1" dirty="0" smtClean="0">
                <a:solidFill>
                  <a:srgbClr val="C00000"/>
                </a:solidFill>
                <a:latin typeface="+mn-lt"/>
              </a:rPr>
              <a:t/>
            </a:r>
            <a:br>
              <a:rPr lang="fa-IR" sz="4000" b="1" dirty="0" smtClean="0">
                <a:solidFill>
                  <a:srgbClr val="C00000"/>
                </a:solidFill>
                <a:latin typeface="+mn-lt"/>
              </a:rPr>
            </a:br>
            <a:r>
              <a:rPr lang="ru-RU" sz="2800" b="1" dirty="0" smtClean="0">
                <a:solidFill>
                  <a:srgbClr val="C00000"/>
                </a:solidFill>
                <a:latin typeface="+mn-lt"/>
              </a:rPr>
              <a:t>Комиссия </a:t>
            </a:r>
            <a:r>
              <a:rPr lang="ru-RU" sz="2800" b="1" dirty="0">
                <a:solidFill>
                  <a:srgbClr val="C00000"/>
                </a:solidFill>
                <a:latin typeface="+mn-lt"/>
              </a:rPr>
              <a:t>по науке, </a:t>
            </a:r>
            <a:r>
              <a:rPr lang="ru-RU" sz="2800" b="1" dirty="0" smtClean="0">
                <a:solidFill>
                  <a:srgbClr val="C00000"/>
                </a:solidFill>
                <a:latin typeface="+mn-lt"/>
              </a:rPr>
              <a:t>исследованиям</a:t>
            </a:r>
            <a:br>
              <a:rPr lang="ru-RU" sz="2800" b="1" dirty="0" smtClean="0">
                <a:solidFill>
                  <a:srgbClr val="C00000"/>
                </a:solidFill>
                <a:latin typeface="+mn-lt"/>
              </a:rPr>
            </a:br>
            <a:r>
              <a:rPr lang="ru-RU" sz="2800" b="1" dirty="0" smtClean="0">
                <a:solidFill>
                  <a:srgbClr val="C00000"/>
                </a:solidFill>
                <a:latin typeface="+mn-lt"/>
              </a:rPr>
              <a:t>и технологиям в </a:t>
            </a:r>
            <a:r>
              <a:rPr lang="ru-RU" sz="2800" b="1" dirty="0">
                <a:solidFill>
                  <a:srgbClr val="C00000"/>
                </a:solidFill>
                <a:latin typeface="+mn-lt"/>
              </a:rPr>
              <a:t>рамках Ассоциации государственных </a:t>
            </a:r>
            <a:r>
              <a:rPr lang="ru-RU" sz="2800" b="1" dirty="0" smtClean="0">
                <a:solidFill>
                  <a:srgbClr val="C00000"/>
                </a:solidFill>
                <a:latin typeface="+mn-lt"/>
              </a:rPr>
              <a:t>университетов</a:t>
            </a:r>
            <a:br>
              <a:rPr lang="ru-RU" sz="2800" b="1" dirty="0" smtClean="0">
                <a:solidFill>
                  <a:srgbClr val="C00000"/>
                </a:solidFill>
                <a:latin typeface="+mn-lt"/>
              </a:rPr>
            </a:br>
            <a:r>
              <a:rPr lang="ru-RU" sz="2800" b="1" dirty="0" smtClean="0">
                <a:solidFill>
                  <a:srgbClr val="C00000"/>
                </a:solidFill>
                <a:latin typeface="+mn-lt"/>
              </a:rPr>
              <a:t>Прикаспийских </a:t>
            </a:r>
            <a:r>
              <a:rPr lang="ru-RU" sz="2800" b="1" dirty="0">
                <a:solidFill>
                  <a:srgbClr val="C00000"/>
                </a:solidFill>
                <a:latin typeface="+mn-lt"/>
              </a:rPr>
              <a:t>стран</a:t>
            </a:r>
          </a:p>
        </p:txBody>
      </p:sp>
      <p:sp>
        <p:nvSpPr>
          <p:cNvPr id="3" name="Подзаголовок 2"/>
          <p:cNvSpPr>
            <a:spLocks noGrp="1"/>
          </p:cNvSpPr>
          <p:nvPr>
            <p:ph type="subTitle" idx="1"/>
          </p:nvPr>
        </p:nvSpPr>
        <p:spPr>
          <a:xfrm>
            <a:off x="2139874" y="4351132"/>
            <a:ext cx="9484089" cy="1676923"/>
          </a:xfrm>
        </p:spPr>
        <p:txBody>
          <a:bodyPr>
            <a:normAutofit fontScale="92500" lnSpcReduction="10000"/>
          </a:bodyPr>
          <a:lstStyle/>
          <a:p>
            <a:pPr algn="r"/>
            <a:r>
              <a:rPr lang="fa-IR" sz="2600" b="1" dirty="0" smtClean="0"/>
              <a:t>کنستانتین آلکسویچ مارکلوف</a:t>
            </a:r>
          </a:p>
          <a:p>
            <a:pPr algn="r"/>
            <a:r>
              <a:rPr lang="fa-IR" sz="2600" b="1" dirty="0" smtClean="0"/>
              <a:t>رئیس دانشگاه دولتی آستراخان</a:t>
            </a:r>
          </a:p>
          <a:p>
            <a:pPr algn="r"/>
            <a:r>
              <a:rPr lang="ru-RU" sz="2600" b="1" dirty="0" smtClean="0"/>
              <a:t>Маркелов К.А.</a:t>
            </a:r>
          </a:p>
          <a:p>
            <a:pPr algn="r"/>
            <a:r>
              <a:rPr lang="ru-RU" dirty="0" smtClean="0"/>
              <a:t>ректор </a:t>
            </a:r>
            <a:r>
              <a:rPr lang="ru-RU" dirty="0"/>
              <a:t>Астраханского государственного </a:t>
            </a:r>
            <a:r>
              <a:rPr lang="ru-RU" dirty="0" smtClean="0"/>
              <a:t>университета</a:t>
            </a:r>
            <a:endParaRPr lang="ru-RU" dirty="0"/>
          </a:p>
        </p:txBody>
      </p:sp>
      <p:sp>
        <p:nvSpPr>
          <p:cNvPr id="4" name="Прямоугольник 3"/>
          <p:cNvSpPr/>
          <p:nvPr/>
        </p:nvSpPr>
        <p:spPr>
          <a:xfrm>
            <a:off x="1" y="5928768"/>
            <a:ext cx="12192000" cy="5434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18" y="262340"/>
            <a:ext cx="850109" cy="850109"/>
          </a:xfrm>
          <a:prstGeom prst="rect">
            <a:avLst/>
          </a:prstGeom>
        </p:spPr>
      </p:pic>
    </p:spTree>
    <p:extLst>
      <p:ext uri="{BB962C8B-B14F-4D97-AF65-F5344CB8AC3E}">
        <p14:creationId xmlns:p14="http://schemas.microsoft.com/office/powerpoint/2010/main" val="2700654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11337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457200" y="502122"/>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a-IR" sz="2400" dirty="0">
                <a:solidFill>
                  <a:schemeClr val="bg1"/>
                </a:solidFill>
                <a:latin typeface="+mn-lt"/>
              </a:rPr>
              <a:t> </a:t>
            </a:r>
            <a:r>
              <a:rPr lang="en-US" sz="2400" dirty="0" smtClean="0">
                <a:solidFill>
                  <a:schemeClr val="bg1"/>
                </a:solidFill>
                <a:latin typeface="+mn-lt"/>
              </a:rPr>
              <a:t>V</a:t>
            </a:r>
            <a:r>
              <a:rPr lang="ru-RU" sz="2400" dirty="0" smtClean="0">
                <a:solidFill>
                  <a:schemeClr val="bg1"/>
                </a:solidFill>
                <a:latin typeface="+mn-lt"/>
              </a:rPr>
              <a:t> Международная научно-практическая веб-конференция Прикаспийских государств «Актуальные вопросы современной медицины» </a:t>
            </a:r>
            <a:endParaRPr lang="fa-IR" sz="2400" dirty="0">
              <a:solidFill>
                <a:schemeClr val="bg1"/>
              </a:solidFill>
              <a:latin typeface="+mn-lt"/>
            </a:endParaRPr>
          </a:p>
          <a:p>
            <a:r>
              <a:rPr lang="fa-IR" sz="2400" dirty="0" smtClean="0">
                <a:solidFill>
                  <a:schemeClr val="bg1"/>
                </a:solidFill>
                <a:latin typeface="+mn-lt"/>
              </a:rPr>
              <a:t> </a:t>
            </a:r>
            <a:r>
              <a:rPr lang="fa-IR" sz="2400" dirty="0">
                <a:solidFill>
                  <a:schemeClr val="bg1"/>
                </a:solidFill>
                <a:latin typeface="+mn-lt"/>
              </a:rPr>
              <a:t>پنجمین وب-کنفرانس بین </a:t>
            </a:r>
            <a:r>
              <a:rPr lang="fa-IR" sz="2400" dirty="0" smtClean="0">
                <a:solidFill>
                  <a:schemeClr val="bg1"/>
                </a:solidFill>
                <a:latin typeface="+mn-lt"/>
              </a:rPr>
              <a:t>المللی کشورهای حاشیه‌ی کاسپین </a:t>
            </a:r>
            <a:r>
              <a:rPr lang="fa-IR" sz="2400" dirty="0">
                <a:solidFill>
                  <a:schemeClr val="bg1"/>
                </a:solidFill>
                <a:latin typeface="+mn-lt"/>
              </a:rPr>
              <a:t>"مسائل پزشکی روز</a:t>
            </a:r>
            <a:r>
              <a:rPr lang="fa-IR" sz="2400" dirty="0" smtClean="0">
                <a:solidFill>
                  <a:schemeClr val="bg1"/>
                </a:solidFill>
                <a:latin typeface="+mn-lt"/>
              </a:rPr>
              <a:t>"</a:t>
            </a:r>
            <a:endParaRPr lang="ru-RU" sz="2400" dirty="0">
              <a:solidFill>
                <a:schemeClr val="bg1"/>
              </a:solidFill>
              <a:latin typeface="+mn-lt"/>
            </a:endParaRPr>
          </a:p>
        </p:txBody>
      </p:sp>
      <p:sp>
        <p:nvSpPr>
          <p:cNvPr id="21" name="Объект 2"/>
          <p:cNvSpPr txBox="1">
            <a:spLocks/>
          </p:cNvSpPr>
          <p:nvPr/>
        </p:nvSpPr>
        <p:spPr bwMode="auto">
          <a:xfrm>
            <a:off x="4223901" y="1116319"/>
            <a:ext cx="374420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ru-RU" altLang="ru-RU" sz="2600" b="1" dirty="0">
              <a:solidFill>
                <a:srgbClr val="0070C0"/>
              </a:solidFill>
              <a:cs typeface="Arial" panose="020B0604020202020204" pitchFamily="34" charset="0"/>
            </a:endParaRPr>
          </a:p>
        </p:txBody>
      </p:sp>
      <p:sp>
        <p:nvSpPr>
          <p:cNvPr id="11" name="Объект 2"/>
          <p:cNvSpPr txBox="1">
            <a:spLocks/>
          </p:cNvSpPr>
          <p:nvPr/>
        </p:nvSpPr>
        <p:spPr bwMode="auto">
          <a:xfrm>
            <a:off x="6735182" y="3723385"/>
            <a:ext cx="484814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sz="1600" dirty="0" smtClean="0"/>
              <a:t>9-10 октября </a:t>
            </a:r>
            <a:r>
              <a:rPr lang="en-US" sz="1600" dirty="0" smtClean="0"/>
              <a:t>V</a:t>
            </a:r>
            <a:r>
              <a:rPr lang="fr-FR" sz="1600" dirty="0" smtClean="0"/>
              <a:t> </a:t>
            </a:r>
            <a:r>
              <a:rPr lang="ru-RU" sz="1600" dirty="0" smtClean="0"/>
              <a:t>Международная веб-конференция «Актуальные вопросы современной медицины». Конференция позволила ученым и исследователям из стран </a:t>
            </a:r>
            <a:r>
              <a:rPr lang="ru-RU" sz="1600" dirty="0" err="1" smtClean="0"/>
              <a:t>Прикаспия</a:t>
            </a:r>
            <a:r>
              <a:rPr lang="ru-RU" sz="1600" dirty="0" smtClean="0"/>
              <a:t> обсудить актуальные вопросы современной медицины. </a:t>
            </a:r>
            <a:endParaRPr lang="fa-IR" sz="1600" dirty="0" smtClean="0"/>
          </a:p>
          <a:p>
            <a:pPr marL="0" indent="0" algn="ctr">
              <a:buNone/>
              <a:defRPr/>
            </a:pPr>
            <a:r>
              <a:rPr lang="fa-IR" altLang="ru-RU" sz="1600" dirty="0"/>
              <a:t>9-10 اکتبر </a:t>
            </a:r>
            <a:r>
              <a:rPr lang="fa-IR" altLang="ru-RU" sz="1600" dirty="0" smtClean="0"/>
              <a:t>وب-کنفرانس </a:t>
            </a:r>
            <a:r>
              <a:rPr lang="fa-IR" altLang="ru-RU" sz="1600" dirty="0"/>
              <a:t>بین المللی </a:t>
            </a:r>
            <a:r>
              <a:rPr lang="fa-IR" altLang="ru-RU" sz="1600" dirty="0" smtClean="0"/>
              <a:t>"</a:t>
            </a:r>
            <a:r>
              <a:rPr lang="fa-IR" altLang="ru-RU" sz="1600" dirty="0"/>
              <a:t>مسائل </a:t>
            </a:r>
            <a:r>
              <a:rPr lang="fa-IR" altLang="ru-RU" sz="1600" dirty="0" smtClean="0"/>
              <a:t>پزشکی روز". </a:t>
            </a:r>
          </a:p>
          <a:p>
            <a:pPr marL="0" indent="0" algn="ctr">
              <a:buNone/>
              <a:defRPr/>
            </a:pPr>
            <a:r>
              <a:rPr lang="fa-IR" altLang="ru-RU" sz="1600" dirty="0" smtClean="0"/>
              <a:t>این </a:t>
            </a:r>
            <a:r>
              <a:rPr lang="fa-IR" altLang="ru-RU" sz="1600" dirty="0"/>
              <a:t>کنفرانس به دانشمندان و محققان کشورهای </a:t>
            </a:r>
            <a:r>
              <a:rPr lang="fa-IR" altLang="ru-RU" sz="1600" dirty="0" smtClean="0"/>
              <a:t>حاشیه‌ی دریای کاسپین </a:t>
            </a:r>
            <a:r>
              <a:rPr lang="fa-IR" altLang="ru-RU" sz="1600" dirty="0"/>
              <a:t>امکان گفتگو در مورد موضوعات پزشکی مدرن را داد.</a:t>
            </a:r>
            <a:endParaRPr lang="ru-RU" altLang="ru-RU" sz="1600" dirty="0">
              <a:cs typeface="Arial" panose="020B0604020202020204"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93739"/>
            <a:ext cx="5871411" cy="346413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181" y="1593739"/>
            <a:ext cx="5334000" cy="1895475"/>
          </a:xfrm>
          <a:prstGeom prst="rect">
            <a:avLst/>
          </a:prstGeom>
        </p:spPr>
      </p:pic>
    </p:spTree>
    <p:extLst>
      <p:ext uri="{BB962C8B-B14F-4D97-AF65-F5344CB8AC3E}">
        <p14:creationId xmlns:p14="http://schemas.microsoft.com/office/powerpoint/2010/main" val="240233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11337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21" name="Объект 2"/>
          <p:cNvSpPr txBox="1">
            <a:spLocks/>
          </p:cNvSpPr>
          <p:nvPr/>
        </p:nvSpPr>
        <p:spPr bwMode="auto">
          <a:xfrm>
            <a:off x="4223901" y="1116319"/>
            <a:ext cx="374420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ru-RU" altLang="ru-RU" sz="2600" b="1" dirty="0">
              <a:solidFill>
                <a:srgbClr val="0070C0"/>
              </a:solidFill>
              <a:cs typeface="Arial" panose="020B0604020202020204" pitchFamily="34" charset="0"/>
            </a:endParaRPr>
          </a:p>
        </p:txBody>
      </p:sp>
      <p:sp>
        <p:nvSpPr>
          <p:cNvPr id="11" name="Объект 2"/>
          <p:cNvSpPr txBox="1">
            <a:spLocks/>
          </p:cNvSpPr>
          <p:nvPr/>
        </p:nvSpPr>
        <p:spPr bwMode="auto">
          <a:xfrm>
            <a:off x="3850106" y="1867145"/>
            <a:ext cx="374182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sz="1600" dirty="0" smtClean="0"/>
              <a:t>1</a:t>
            </a:r>
            <a:r>
              <a:rPr lang="fa-IR" sz="1600" dirty="0" smtClean="0"/>
              <a:t>9</a:t>
            </a:r>
            <a:r>
              <a:rPr lang="ru-RU" sz="1600" dirty="0" smtClean="0"/>
              <a:t> октября Международный </a:t>
            </a:r>
            <a:r>
              <a:rPr lang="ru-RU" sz="1600" dirty="0"/>
              <a:t>онлайн-семинар «Офисы трансфера технологий и интеллектуальная собственность: возможности и вызовы в регионе </a:t>
            </a:r>
            <a:r>
              <a:rPr lang="ru-RU" sz="1600" dirty="0" err="1"/>
              <a:t>Прикаспия</a:t>
            </a:r>
            <a:r>
              <a:rPr lang="ru-RU" sz="1600" dirty="0" smtClean="0"/>
              <a:t>». Организаторами семинар выступил </a:t>
            </a:r>
            <a:r>
              <a:rPr lang="ru-RU" sz="1600" dirty="0" err="1" smtClean="0"/>
              <a:t>Гилянский</a:t>
            </a:r>
            <a:r>
              <a:rPr lang="ru-RU" sz="1600" dirty="0" smtClean="0"/>
              <a:t> научно-технологический парк и Астраханский госуниверситет.  В </a:t>
            </a:r>
            <a:r>
              <a:rPr lang="ru-RU" sz="1600" dirty="0"/>
              <a:t>рамках </a:t>
            </a:r>
            <a:r>
              <a:rPr lang="ru-RU" sz="1600" dirty="0" err="1"/>
              <a:t>вебинара</a:t>
            </a:r>
            <a:r>
              <a:rPr lang="ru-RU" sz="1600" dirty="0"/>
              <a:t> прошли презентации по актуальным вопросам трансфера технологий, а спикерами выступили международные эксперты из Всемирной организации по интеллектуальной собственности. </a:t>
            </a:r>
            <a:r>
              <a:rPr lang="ru-RU" sz="1600" dirty="0" smtClean="0"/>
              <a:t>В </a:t>
            </a:r>
            <a:r>
              <a:rPr lang="ru-RU" sz="1600" dirty="0" err="1" smtClean="0"/>
              <a:t>вебинаре</a:t>
            </a:r>
            <a:r>
              <a:rPr lang="ru-RU" sz="1600" dirty="0" smtClean="0"/>
              <a:t> приняло участие около 200 человек.</a:t>
            </a:r>
            <a:endParaRPr lang="fa-IR" sz="1600"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4" y="1515490"/>
            <a:ext cx="3441032" cy="487066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0421" y="1762753"/>
            <a:ext cx="4058652" cy="3043989"/>
          </a:xfrm>
          <a:prstGeom prst="rect">
            <a:avLst/>
          </a:prstGeom>
        </p:spPr>
      </p:pic>
      <p:sp>
        <p:nvSpPr>
          <p:cNvPr id="2" name="TextBox 1"/>
          <p:cNvSpPr txBox="1"/>
          <p:nvPr/>
        </p:nvSpPr>
        <p:spPr>
          <a:xfrm>
            <a:off x="7705963" y="4956738"/>
            <a:ext cx="4339692" cy="1754326"/>
          </a:xfrm>
          <a:prstGeom prst="rect">
            <a:avLst/>
          </a:prstGeom>
          <a:noFill/>
        </p:spPr>
        <p:txBody>
          <a:bodyPr wrap="square" rtlCol="0">
            <a:spAutoFit/>
          </a:bodyPr>
          <a:lstStyle/>
          <a:p>
            <a:pPr algn="ctr">
              <a:defRPr/>
            </a:pPr>
            <a:r>
              <a:rPr lang="fa-IR" altLang="ru-RU"/>
              <a:t>در 19 اکتبر، پارک علم و فناوری گیلان با حمایت مرکز تُچکا کیپنیا در دانشگاه دولتی آستاراخان وبینار بین المللی "دفاتر انتقال فناوری و مالکیت فکری: فرصت ها و چالش ها در منطقه کاسپین" را  برگزار کرد. در این رویداد سخنرانان و کارشناسان بین‌المللی سازمان جهانی مالکیت فکری و 200 نفر شرکت کردند.</a:t>
            </a:r>
            <a:endParaRPr lang="ru-RU" altLang="ru-RU" dirty="0">
              <a:cs typeface="Arial" panose="020B0604020202020204" pitchFamily="34" charset="0"/>
            </a:endParaRPr>
          </a:p>
        </p:txBody>
      </p:sp>
      <p:sp>
        <p:nvSpPr>
          <p:cNvPr id="10" name="Заголовок 1"/>
          <p:cNvSpPr txBox="1">
            <a:spLocks/>
          </p:cNvSpPr>
          <p:nvPr/>
        </p:nvSpPr>
        <p:spPr>
          <a:xfrm>
            <a:off x="-5998" y="415868"/>
            <a:ext cx="10676874" cy="77457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a-IR" sz="2400" dirty="0">
                <a:solidFill>
                  <a:schemeClr val="bg1"/>
                </a:solidFill>
                <a:latin typeface="+mn-lt"/>
              </a:rPr>
              <a:t> </a:t>
            </a:r>
            <a:r>
              <a:rPr lang="ru-RU" sz="2400" dirty="0" smtClean="0">
                <a:solidFill>
                  <a:schemeClr val="bg1"/>
                </a:solidFill>
                <a:latin typeface="+mn-lt"/>
              </a:rPr>
              <a:t>Международный онлайн-семинар по интеллектуальной собственности и трансферу технологий</a:t>
            </a:r>
          </a:p>
          <a:p>
            <a:r>
              <a:rPr lang="fa-IR" sz="2400" dirty="0">
                <a:solidFill>
                  <a:schemeClr val="bg1"/>
                </a:solidFill>
                <a:latin typeface="+mn-lt"/>
              </a:rPr>
              <a:t>وبینار بین المللی "دفاتر انتقال فناوری و مالکیت فکری: فرصت ها و چالش ها در منطقه کاسپین" </a:t>
            </a:r>
            <a:endParaRPr lang="ru-RU" sz="2400" dirty="0">
              <a:solidFill>
                <a:schemeClr val="bg1"/>
              </a:solidFill>
              <a:latin typeface="+mn-lt"/>
            </a:endParaRPr>
          </a:p>
        </p:txBody>
      </p:sp>
    </p:spTree>
    <p:extLst>
      <p:ext uri="{BB962C8B-B14F-4D97-AF65-F5344CB8AC3E}">
        <p14:creationId xmlns:p14="http://schemas.microsoft.com/office/powerpoint/2010/main" val="2050159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6784" y="268086"/>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76890" y="46392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solidFill>
                  <a:schemeClr val="bg1"/>
                </a:solidFill>
                <a:latin typeface="+mn-lt"/>
              </a:rPr>
              <a:t>Международные конференции и </a:t>
            </a:r>
            <a:r>
              <a:rPr lang="ru-RU" sz="2400" dirty="0" err="1" smtClean="0">
                <a:solidFill>
                  <a:schemeClr val="bg1"/>
                </a:solidFill>
                <a:latin typeface="+mn-lt"/>
              </a:rPr>
              <a:t>вебинары</a:t>
            </a:r>
            <a:r>
              <a:rPr lang="ru-RU" sz="2400" dirty="0" smtClean="0">
                <a:solidFill>
                  <a:schemeClr val="bg1"/>
                </a:solidFill>
                <a:latin typeface="+mn-lt"/>
              </a:rPr>
              <a:t> под эгидой Ассоциации</a:t>
            </a:r>
            <a:endParaRPr lang="fa-IR" sz="2400" dirty="0" smtClean="0">
              <a:solidFill>
                <a:schemeClr val="bg1"/>
              </a:solidFill>
              <a:latin typeface="+mn-lt"/>
            </a:endParaRPr>
          </a:p>
          <a:p>
            <a:r>
              <a:rPr lang="fa-IR" sz="2400" dirty="0">
                <a:solidFill>
                  <a:schemeClr val="bg1"/>
                </a:solidFill>
              </a:rPr>
              <a:t>کنفرانس‌ها و وبینارهای بین‌المللی تحت نظارت اتحادیه</a:t>
            </a:r>
            <a:endParaRPr lang="ru-RU" sz="2400" dirty="0">
              <a:solidFill>
                <a:schemeClr val="bg1"/>
              </a:solidFill>
            </a:endParaRPr>
          </a:p>
          <a:p>
            <a:endParaRPr lang="ru-RU" sz="2400" dirty="0">
              <a:solidFill>
                <a:schemeClr val="bg1"/>
              </a:solidFill>
              <a:latin typeface="+mn-lt"/>
            </a:endParaRPr>
          </a:p>
        </p:txBody>
      </p:sp>
      <p:sp>
        <p:nvSpPr>
          <p:cNvPr id="11" name="Объект 2"/>
          <p:cNvSpPr txBox="1">
            <a:spLocks/>
          </p:cNvSpPr>
          <p:nvPr/>
        </p:nvSpPr>
        <p:spPr bwMode="auto">
          <a:xfrm>
            <a:off x="7529493" y="4944689"/>
            <a:ext cx="458184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1400" dirty="0">
                <a:solidFill>
                  <a:schemeClr val="tx1">
                    <a:lumMod val="85000"/>
                    <a:lumOff val="15000"/>
                  </a:schemeClr>
                </a:solidFill>
                <a:cs typeface="Arial" panose="020B0604020202020204" pitchFamily="34" charset="0"/>
              </a:rPr>
              <a:t>17 ноября Международная конференция </a:t>
            </a:r>
            <a:r>
              <a:rPr lang="ru-RU" altLang="ru-RU" sz="1400" dirty="0" smtClean="0">
                <a:solidFill>
                  <a:schemeClr val="tx1">
                    <a:lumMod val="85000"/>
                    <a:lumOff val="15000"/>
                  </a:schemeClr>
                </a:solidFill>
                <a:cs typeface="Arial" panose="020B0604020202020204" pitchFamily="34" charset="0"/>
              </a:rPr>
              <a:t>по Евразийскому экономическому союзу </a:t>
            </a:r>
            <a:r>
              <a:rPr lang="ru-RU" altLang="ru-RU" sz="1400" dirty="0">
                <a:solidFill>
                  <a:schemeClr val="tx1">
                    <a:lumMod val="85000"/>
                    <a:lumOff val="15000"/>
                  </a:schemeClr>
                </a:solidFill>
                <a:cs typeface="Arial" panose="020B0604020202020204" pitchFamily="34" charset="0"/>
              </a:rPr>
              <a:t>«Геополитическая роль свободных экономических зон в развитии региональных отношений» </a:t>
            </a:r>
            <a:endParaRPr lang="fa-IR" altLang="ru-RU" sz="1400" dirty="0" smtClean="0">
              <a:solidFill>
                <a:schemeClr val="tx1">
                  <a:lumMod val="85000"/>
                  <a:lumOff val="15000"/>
                </a:schemeClr>
              </a:solidFill>
              <a:cs typeface="Arial" panose="020B0604020202020204" pitchFamily="34" charset="0"/>
            </a:endParaRPr>
          </a:p>
          <a:p>
            <a:pPr marL="0" indent="0" algn="ctr">
              <a:buNone/>
              <a:defRPr/>
            </a:pPr>
            <a:r>
              <a:rPr lang="fa-IR" altLang="ru-RU" sz="1400" dirty="0"/>
              <a:t>درنوامبر، با حمایت اتحادیه، ایران میزبان کنفرانس بین‌المللی اتحادیه اقتصادی اوراسیا "نقش ژئوپلیتیک مناطق آزاد اقتصادی در توسعه روابط منطقه‌ای" بود.</a:t>
            </a:r>
            <a:endParaRPr lang="ru-RU" altLang="ru-RU" sz="1400" dirty="0">
              <a:cs typeface="Arial" panose="020B0604020202020204"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2674" y="1010403"/>
            <a:ext cx="3124952" cy="390619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3616" y="1064011"/>
            <a:ext cx="2685877" cy="3798978"/>
          </a:xfrm>
          <a:prstGeom prst="rect">
            <a:avLst/>
          </a:prstGeom>
        </p:spPr>
      </p:pic>
      <p:sp>
        <p:nvSpPr>
          <p:cNvPr id="13" name="Объект 2"/>
          <p:cNvSpPr txBox="1">
            <a:spLocks/>
          </p:cNvSpPr>
          <p:nvPr/>
        </p:nvSpPr>
        <p:spPr bwMode="auto">
          <a:xfrm>
            <a:off x="4291152" y="4951181"/>
            <a:ext cx="3278585"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1500" dirty="0">
                <a:solidFill>
                  <a:schemeClr val="tx1">
                    <a:lumMod val="85000"/>
                    <a:lumOff val="15000"/>
                  </a:schemeClr>
                </a:solidFill>
                <a:cs typeface="Arial" panose="020B0604020202020204" pitchFamily="34" charset="0"/>
              </a:rPr>
              <a:t>16-17 сентября II Международная океанографическая конференция для стран Западной </a:t>
            </a:r>
            <a:r>
              <a:rPr lang="ru-RU" altLang="ru-RU" sz="1500" dirty="0" smtClean="0">
                <a:solidFill>
                  <a:schemeClr val="tx1">
                    <a:lumMod val="85000"/>
                    <a:lumOff val="15000"/>
                  </a:schemeClr>
                </a:solidFill>
                <a:cs typeface="Arial" panose="020B0604020202020204" pitchFamily="34" charset="0"/>
              </a:rPr>
              <a:t>Азии</a:t>
            </a:r>
            <a:endParaRPr lang="fa-IR" altLang="ru-RU" sz="1500" dirty="0" smtClean="0">
              <a:solidFill>
                <a:schemeClr val="tx1">
                  <a:lumMod val="85000"/>
                  <a:lumOff val="15000"/>
                </a:schemeClr>
              </a:solidFill>
              <a:cs typeface="Arial" panose="020B0604020202020204" pitchFamily="34" charset="0"/>
            </a:endParaRPr>
          </a:p>
          <a:p>
            <a:pPr marL="0" indent="0" algn="ctr">
              <a:buNone/>
              <a:defRPr/>
            </a:pPr>
            <a:r>
              <a:rPr lang="fa-IR" altLang="ru-RU" sz="1500" dirty="0">
                <a:solidFill>
                  <a:schemeClr val="tx1">
                    <a:lumMod val="85000"/>
                    <a:lumOff val="15000"/>
                  </a:schemeClr>
                </a:solidFill>
              </a:rPr>
              <a:t>درسپتامبر، تهران با حمایت دانشگاه گیلان میزبان دومین کنفرانس بین المللی اقیانوس شناسی کشورهای غرب آسیا بود.</a:t>
            </a:r>
            <a:r>
              <a:rPr lang="ru-RU" altLang="ru-RU" sz="1500" dirty="0" smtClean="0">
                <a:solidFill>
                  <a:schemeClr val="tx1">
                    <a:lumMod val="85000"/>
                    <a:lumOff val="15000"/>
                  </a:schemeClr>
                </a:solidFill>
                <a:cs typeface="Arial" panose="020B0604020202020204" pitchFamily="34" charset="0"/>
              </a:rPr>
              <a:t> </a:t>
            </a:r>
          </a:p>
          <a:p>
            <a:pPr marL="0" indent="0" algn="ctr">
              <a:buNone/>
              <a:defRPr/>
            </a:pPr>
            <a:endParaRPr lang="ru-RU" altLang="ru-RU" sz="1400" dirty="0">
              <a:solidFill>
                <a:schemeClr val="tx1">
                  <a:lumMod val="85000"/>
                  <a:lumOff val="15000"/>
                </a:schemeClr>
              </a:solidFill>
              <a:cs typeface="Arial" panose="020B0604020202020204" pitchFamily="34" charset="0"/>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773" y="1069648"/>
            <a:ext cx="2675941" cy="3787703"/>
          </a:xfrm>
          <a:prstGeom prst="rect">
            <a:avLst/>
          </a:prstGeom>
        </p:spPr>
      </p:pic>
      <p:sp>
        <p:nvSpPr>
          <p:cNvPr id="14" name="Объект 2"/>
          <p:cNvSpPr txBox="1">
            <a:spLocks/>
          </p:cNvSpPr>
          <p:nvPr/>
        </p:nvSpPr>
        <p:spPr bwMode="auto">
          <a:xfrm>
            <a:off x="0" y="4955685"/>
            <a:ext cx="4291152"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1500" dirty="0" smtClean="0">
                <a:cs typeface="Arial" panose="020B0604020202020204" pitchFamily="34" charset="0"/>
              </a:rPr>
              <a:t>22 </a:t>
            </a:r>
            <a:r>
              <a:rPr lang="ru-RU" altLang="ru-RU" sz="1500" dirty="0">
                <a:cs typeface="Arial" panose="020B0604020202020204" pitchFamily="34" charset="0"/>
              </a:rPr>
              <a:t>июля </a:t>
            </a:r>
            <a:r>
              <a:rPr lang="ru-RU" altLang="ru-RU" sz="1500" dirty="0" err="1">
                <a:cs typeface="Arial" panose="020B0604020202020204" pitchFamily="34" charset="0"/>
              </a:rPr>
              <a:t>В</a:t>
            </a:r>
            <a:r>
              <a:rPr lang="ru-RU" altLang="ru-RU" sz="1500" dirty="0" err="1" smtClean="0">
                <a:cs typeface="Arial" panose="020B0604020202020204" pitchFamily="34" charset="0"/>
              </a:rPr>
              <a:t>ебинар</a:t>
            </a:r>
            <a:r>
              <a:rPr lang="ru-RU" altLang="ru-RU" sz="1500" dirty="0" smtClean="0">
                <a:cs typeface="Arial" panose="020B0604020202020204" pitchFamily="34" charset="0"/>
              </a:rPr>
              <a:t> </a:t>
            </a:r>
            <a:r>
              <a:rPr lang="ru-RU" altLang="ru-RU" sz="1500" dirty="0">
                <a:cs typeface="Arial" panose="020B0604020202020204" pitchFamily="34" charset="0"/>
              </a:rPr>
              <a:t>по </a:t>
            </a:r>
            <a:r>
              <a:rPr lang="ru-RU" altLang="ru-RU" sz="1500" dirty="0" smtClean="0">
                <a:cs typeface="Arial" panose="020B0604020202020204" pitchFamily="34" charset="0"/>
              </a:rPr>
              <a:t>облачным платформам </a:t>
            </a:r>
            <a:r>
              <a:rPr lang="ru-RU" altLang="ru-RU" sz="1500" dirty="0">
                <a:cs typeface="Arial" panose="020B0604020202020204" pitchFamily="34" charset="0"/>
              </a:rPr>
              <a:t>для </a:t>
            </a:r>
            <a:r>
              <a:rPr lang="ru-RU" altLang="ru-RU" sz="1500" dirty="0" err="1">
                <a:cs typeface="Arial" panose="020B0604020202020204" pitchFamily="34" charset="0"/>
              </a:rPr>
              <a:t>геопространственного</a:t>
            </a:r>
            <a:r>
              <a:rPr lang="ru-RU" altLang="ru-RU" sz="1500" dirty="0">
                <a:cs typeface="Arial" panose="020B0604020202020204" pitchFamily="34" charset="0"/>
              </a:rPr>
              <a:t> анализа данных в планетарных </a:t>
            </a:r>
            <a:r>
              <a:rPr lang="ru-RU" altLang="ru-RU" sz="1500" dirty="0" smtClean="0">
                <a:cs typeface="Arial" panose="020B0604020202020204" pitchFamily="34" charset="0"/>
              </a:rPr>
              <a:t>масштаба</a:t>
            </a:r>
            <a:endParaRPr lang="fa-IR" altLang="ru-RU" sz="1500" dirty="0" smtClean="0">
              <a:cs typeface="Arial" panose="020B0604020202020204" pitchFamily="34" charset="0"/>
            </a:endParaRPr>
          </a:p>
          <a:p>
            <a:pPr marL="0" indent="0" algn="ctr">
              <a:buNone/>
              <a:defRPr/>
            </a:pPr>
            <a:r>
              <a:rPr lang="fa-IR" altLang="ru-RU" sz="1500" dirty="0"/>
              <a:t>در </a:t>
            </a:r>
            <a:r>
              <a:rPr lang="fa-IR" altLang="ru-RU" sz="1500" dirty="0" smtClean="0"/>
              <a:t>جولای</a:t>
            </a:r>
            <a:r>
              <a:rPr lang="fa-IR" altLang="ru-RU" sz="1500" dirty="0"/>
              <a:t>، دانشگاه گیلان میزبان وبینارتخصصی پردازش تصاویر در بستر گوگل بود</a:t>
            </a:r>
            <a:endParaRPr lang="ru-RU" altLang="ru-RU" sz="1500" dirty="0">
              <a:cs typeface="Arial" panose="020B0604020202020204" pitchFamily="34" charset="0"/>
            </a:endParaRPr>
          </a:p>
        </p:txBody>
      </p:sp>
    </p:spTree>
    <p:extLst>
      <p:ext uri="{BB962C8B-B14F-4D97-AF65-F5344CB8AC3E}">
        <p14:creationId xmlns:p14="http://schemas.microsoft.com/office/powerpoint/2010/main" val="191545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6784" y="268086"/>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42929" y="27642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solidFill>
                  <a:schemeClr val="bg1"/>
                </a:solidFill>
                <a:latin typeface="+mn-lt"/>
              </a:rPr>
              <a:t>Обучающие </a:t>
            </a:r>
            <a:r>
              <a:rPr lang="ru-RU" sz="2400" dirty="0" err="1" smtClean="0">
                <a:solidFill>
                  <a:schemeClr val="bg1"/>
                </a:solidFill>
                <a:latin typeface="+mn-lt"/>
              </a:rPr>
              <a:t>вебинары</a:t>
            </a:r>
            <a:r>
              <a:rPr lang="ru-RU" sz="2400" dirty="0" smtClean="0">
                <a:solidFill>
                  <a:schemeClr val="bg1"/>
                </a:solidFill>
                <a:latin typeface="+mn-lt"/>
              </a:rPr>
              <a:t> по инновационной сети Каспийского моря</a:t>
            </a:r>
            <a:endParaRPr lang="fa-IR" sz="2400" dirty="0" smtClean="0">
              <a:solidFill>
                <a:schemeClr val="bg1"/>
              </a:solidFill>
              <a:latin typeface="+mn-lt"/>
            </a:endParaRPr>
          </a:p>
          <a:p>
            <a:r>
              <a:rPr lang="fa-IR" sz="2400" dirty="0">
                <a:solidFill>
                  <a:schemeClr val="bg1"/>
                </a:solidFill>
                <a:latin typeface="+mn-lt"/>
              </a:rPr>
              <a:t>وبینار </a:t>
            </a:r>
            <a:r>
              <a:rPr lang="fa-IR" sz="2400" dirty="0" smtClean="0">
                <a:solidFill>
                  <a:schemeClr val="bg1"/>
                </a:solidFill>
                <a:latin typeface="+mn-lt"/>
              </a:rPr>
              <a:t>نوآوری شبکه </a:t>
            </a:r>
            <a:r>
              <a:rPr lang="fa-IR" sz="2400" dirty="0">
                <a:solidFill>
                  <a:schemeClr val="bg1"/>
                </a:solidFill>
                <a:latin typeface="+mn-lt"/>
              </a:rPr>
              <a:t>دریای کاسپین </a:t>
            </a:r>
            <a:endParaRPr lang="ru-RU" sz="2400" dirty="0">
              <a:solidFill>
                <a:schemeClr val="bg1"/>
              </a:solidFill>
              <a:latin typeface="+mn-lt"/>
            </a:endParaRPr>
          </a:p>
        </p:txBody>
      </p:sp>
      <p:sp>
        <p:nvSpPr>
          <p:cNvPr id="11" name="Объект 2"/>
          <p:cNvSpPr txBox="1">
            <a:spLocks/>
          </p:cNvSpPr>
          <p:nvPr/>
        </p:nvSpPr>
        <p:spPr bwMode="auto">
          <a:xfrm>
            <a:off x="197664" y="5566065"/>
            <a:ext cx="11949072"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1700" dirty="0" smtClean="0">
                <a:solidFill>
                  <a:schemeClr val="tx1">
                    <a:lumMod val="85000"/>
                    <a:lumOff val="15000"/>
                  </a:schemeClr>
                </a:solidFill>
                <a:cs typeface="Arial" panose="020B0604020202020204" pitchFamily="34" charset="0"/>
              </a:rPr>
              <a:t>Мазандаранский и </a:t>
            </a:r>
            <a:r>
              <a:rPr lang="ru-RU" altLang="ru-RU" sz="1700" dirty="0" err="1" smtClean="0">
                <a:solidFill>
                  <a:schemeClr val="tx1">
                    <a:lumMod val="85000"/>
                    <a:lumOff val="15000"/>
                  </a:schemeClr>
                </a:solidFill>
                <a:cs typeface="Arial" panose="020B0604020202020204" pitchFamily="34" charset="0"/>
              </a:rPr>
              <a:t>Гилянский</a:t>
            </a:r>
            <a:r>
              <a:rPr lang="ru-RU" altLang="ru-RU" sz="1700" dirty="0" smtClean="0">
                <a:solidFill>
                  <a:schemeClr val="tx1">
                    <a:lumMod val="85000"/>
                    <a:lumOff val="15000"/>
                  </a:schemeClr>
                </a:solidFill>
                <a:cs typeface="Arial" panose="020B0604020202020204" pitchFamily="34" charset="0"/>
              </a:rPr>
              <a:t> научно-технические парки провели серию обучающих онлайн-</a:t>
            </a:r>
            <a:r>
              <a:rPr lang="ru-RU" altLang="ru-RU" sz="1700" dirty="0" err="1" smtClean="0">
                <a:solidFill>
                  <a:schemeClr val="tx1">
                    <a:lumMod val="85000"/>
                    <a:lumOff val="15000"/>
                  </a:schemeClr>
                </a:solidFill>
                <a:cs typeface="Arial" panose="020B0604020202020204" pitchFamily="34" charset="0"/>
              </a:rPr>
              <a:t>вебинаров</a:t>
            </a:r>
            <a:r>
              <a:rPr lang="ru-RU" altLang="ru-RU" sz="1700" dirty="0" smtClean="0">
                <a:solidFill>
                  <a:schemeClr val="tx1">
                    <a:lumMod val="85000"/>
                    <a:lumOff val="15000"/>
                  </a:schemeClr>
                </a:solidFill>
                <a:cs typeface="Arial" panose="020B0604020202020204" pitchFamily="34" charset="0"/>
              </a:rPr>
              <a:t> по инновационной сети Каспийского моря.</a:t>
            </a:r>
            <a:endParaRPr lang="fa-IR" altLang="ru-RU" sz="1700" dirty="0" smtClean="0">
              <a:solidFill>
                <a:schemeClr val="tx1">
                  <a:lumMod val="85000"/>
                  <a:lumOff val="15000"/>
                </a:schemeClr>
              </a:solidFill>
              <a:cs typeface="Arial" panose="020B0604020202020204" pitchFamily="34" charset="0"/>
            </a:endParaRPr>
          </a:p>
          <a:p>
            <a:pPr marL="0" indent="0" algn="ctr">
              <a:buNone/>
              <a:defRPr/>
            </a:pPr>
            <a:r>
              <a:rPr lang="fa-IR" altLang="ru-RU" sz="1700" dirty="0">
                <a:solidFill>
                  <a:schemeClr val="tx1">
                    <a:lumMod val="85000"/>
                    <a:lumOff val="15000"/>
                  </a:schemeClr>
                </a:solidFill>
              </a:rPr>
              <a:t>پارک های علم و فناوری مازندران و گیلان مجموعه ای از وبینارهای آنلاین را برگزار کردند که به شکل‌گیری و توسعه نوآوری شبکه دریای کاسپین اختصاص دارد</a:t>
            </a:r>
            <a:r>
              <a:rPr lang="ru-RU" altLang="ru-RU" sz="1700" dirty="0" smtClean="0">
                <a:solidFill>
                  <a:schemeClr val="tx1">
                    <a:lumMod val="85000"/>
                    <a:lumOff val="15000"/>
                  </a:schemeClr>
                </a:solidFill>
                <a:cs typeface="Arial" panose="020B0604020202020204" pitchFamily="34" charset="0"/>
              </a:rPr>
              <a:t>  </a:t>
            </a:r>
            <a:endParaRPr lang="ru-RU" altLang="ru-RU" sz="1700" dirty="0">
              <a:solidFill>
                <a:srgbClr val="0070C0"/>
              </a:solidFill>
              <a:cs typeface="Arial" panose="020B060402020202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77" y="1160404"/>
            <a:ext cx="2996736" cy="424177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3" y="1145170"/>
            <a:ext cx="3007894" cy="425757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4611" y="1145170"/>
            <a:ext cx="3013639" cy="4265702"/>
          </a:xfrm>
          <a:prstGeom prst="rect">
            <a:avLst/>
          </a:prstGeom>
        </p:spPr>
      </p:pic>
    </p:spTree>
    <p:extLst>
      <p:ext uri="{BB962C8B-B14F-4D97-AF65-F5344CB8AC3E}">
        <p14:creationId xmlns:p14="http://schemas.microsoft.com/office/powerpoint/2010/main" val="191580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314753" y="364980"/>
            <a:ext cx="11562495"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solidFill>
                  <a:schemeClr val="bg1"/>
                </a:solidFill>
                <a:latin typeface="+mn-lt"/>
              </a:rPr>
              <a:t>Серия обучающих </a:t>
            </a:r>
            <a:r>
              <a:rPr lang="ru-RU" sz="2400" dirty="0" err="1" smtClean="0">
                <a:solidFill>
                  <a:schemeClr val="bg1"/>
                </a:solidFill>
                <a:latin typeface="+mn-lt"/>
              </a:rPr>
              <a:t>вебинаров</a:t>
            </a:r>
            <a:r>
              <a:rPr lang="ru-RU" sz="2400" dirty="0" smtClean="0">
                <a:solidFill>
                  <a:schemeClr val="bg1"/>
                </a:solidFill>
                <a:latin typeface="+mn-lt"/>
              </a:rPr>
              <a:t> по инновационной сети Каспийского моря</a:t>
            </a:r>
            <a:endParaRPr lang="fa-IR" sz="2400" dirty="0" smtClean="0">
              <a:solidFill>
                <a:schemeClr val="bg1"/>
              </a:solidFill>
              <a:latin typeface="+mn-lt"/>
            </a:endParaRPr>
          </a:p>
          <a:p>
            <a:r>
              <a:rPr lang="fa-IR" sz="2400" dirty="0" smtClean="0">
                <a:solidFill>
                  <a:schemeClr val="bg1"/>
                </a:solidFill>
              </a:rPr>
              <a:t>وبینارهای آموزشی </a:t>
            </a:r>
            <a:r>
              <a:rPr lang="fa-IR" sz="2400" dirty="0">
                <a:solidFill>
                  <a:schemeClr val="bg1"/>
                </a:solidFill>
              </a:rPr>
              <a:t>نوآوری شبکه دریای کاسپین </a:t>
            </a:r>
            <a:endParaRPr lang="ru-RU" sz="2400" dirty="0">
              <a:solidFill>
                <a:schemeClr val="bg1"/>
              </a:solidFill>
            </a:endParaRPr>
          </a:p>
          <a:p>
            <a:endParaRPr lang="ru-RU" sz="2400" dirty="0">
              <a:solidFill>
                <a:schemeClr val="bg1"/>
              </a:solidFill>
              <a:latin typeface="+mn-lt"/>
            </a:endParaRPr>
          </a:p>
        </p:txBody>
      </p:sp>
      <p:sp>
        <p:nvSpPr>
          <p:cNvPr id="21" name="Объект 2"/>
          <p:cNvSpPr txBox="1">
            <a:spLocks/>
          </p:cNvSpPr>
          <p:nvPr/>
        </p:nvSpPr>
        <p:spPr bwMode="auto">
          <a:xfrm>
            <a:off x="8451894" y="1883979"/>
            <a:ext cx="3425354" cy="9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2000" dirty="0" smtClean="0">
                <a:cs typeface="Arial" panose="020B0604020202020204" pitchFamily="34" charset="0"/>
              </a:rPr>
              <a:t>Мазандаранский и </a:t>
            </a:r>
            <a:r>
              <a:rPr lang="ru-RU" altLang="ru-RU" sz="2000" dirty="0" err="1" smtClean="0">
                <a:cs typeface="Arial" panose="020B0604020202020204" pitchFamily="34" charset="0"/>
              </a:rPr>
              <a:t>Гилянский</a:t>
            </a:r>
            <a:r>
              <a:rPr lang="ru-RU" altLang="ru-RU" sz="2000" dirty="0" smtClean="0">
                <a:cs typeface="Arial" panose="020B0604020202020204" pitchFamily="34" charset="0"/>
              </a:rPr>
              <a:t> научно-технологические парки предлагают принять участие в серии </a:t>
            </a:r>
            <a:r>
              <a:rPr lang="ru-RU" altLang="ru-RU" sz="2000" dirty="0" err="1" smtClean="0">
                <a:cs typeface="Arial" panose="020B0604020202020204" pitchFamily="34" charset="0"/>
              </a:rPr>
              <a:t>вебинаров</a:t>
            </a:r>
            <a:r>
              <a:rPr lang="ru-RU" altLang="ru-RU" sz="2000" dirty="0" smtClean="0">
                <a:cs typeface="Arial" panose="020B0604020202020204" pitchFamily="34" charset="0"/>
              </a:rPr>
              <a:t>, посвященных инновационным сетям Каспийского моря </a:t>
            </a:r>
          </a:p>
          <a:p>
            <a:pPr marL="0" indent="0" algn="ctr">
              <a:buNone/>
              <a:defRPr/>
            </a:pPr>
            <a:endParaRPr lang="fa-IR" altLang="ru-RU" sz="2000" dirty="0" smtClean="0">
              <a:cs typeface="Arial" panose="020B0604020202020204" pitchFamily="34" charset="0"/>
            </a:endParaRPr>
          </a:p>
          <a:p>
            <a:pPr marL="0" indent="0" algn="ctr">
              <a:buNone/>
              <a:defRPr/>
            </a:pPr>
            <a:r>
              <a:rPr lang="fa-IR" altLang="ru-RU" sz="2000" dirty="0"/>
              <a:t>پارک‌های علم و فناوری استان‌های گیلان و مازندران قصد برگزاری </a:t>
            </a:r>
            <a:r>
              <a:rPr lang="fa-IR" altLang="ru-RU" sz="2000" dirty="0" smtClean="0"/>
              <a:t>وبینارهای دیگری </a:t>
            </a:r>
            <a:r>
              <a:rPr lang="fa-IR" altLang="ru-RU" sz="2000" dirty="0"/>
              <a:t>با موضوع نوآوری شبکه دریای کاسپین را دارند. </a:t>
            </a:r>
            <a:endParaRPr lang="ru-RU" altLang="ru-RU" sz="2000" dirty="0">
              <a:cs typeface="Arial" panose="020B0604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0" y="1060612"/>
            <a:ext cx="8323304" cy="6007959"/>
          </a:xfrm>
          <a:prstGeom prst="rect">
            <a:avLst/>
          </a:prstGeom>
        </p:spPr>
      </p:pic>
    </p:spTree>
    <p:extLst>
      <p:ext uri="{BB962C8B-B14F-4D97-AF65-F5344CB8AC3E}">
        <p14:creationId xmlns:p14="http://schemas.microsoft.com/office/powerpoint/2010/main" val="1538923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6307" y="225808"/>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42929" y="18104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fa-IR" sz="2400" dirty="0" smtClean="0">
              <a:solidFill>
                <a:schemeClr val="bg1"/>
              </a:solidFill>
              <a:latin typeface="+mn-lt"/>
            </a:endParaRPr>
          </a:p>
          <a:p>
            <a:pPr>
              <a:lnSpc>
                <a:spcPct val="80000"/>
              </a:lnSpc>
            </a:pPr>
            <a:r>
              <a:rPr lang="ru-RU" sz="2400" dirty="0" smtClean="0">
                <a:solidFill>
                  <a:schemeClr val="bg1"/>
                </a:solidFill>
                <a:latin typeface="+mn-lt"/>
              </a:rPr>
              <a:t>Учреждение подкомиссий</a:t>
            </a:r>
            <a:endParaRPr lang="fa-IR" sz="2400" dirty="0" smtClean="0">
              <a:solidFill>
                <a:schemeClr val="bg1"/>
              </a:solidFill>
              <a:latin typeface="+mn-lt"/>
            </a:endParaRPr>
          </a:p>
          <a:p>
            <a:pPr>
              <a:lnSpc>
                <a:spcPct val="80000"/>
              </a:lnSpc>
            </a:pPr>
            <a:r>
              <a:rPr lang="ru-RU" sz="2400" dirty="0" smtClean="0">
                <a:solidFill>
                  <a:schemeClr val="bg1"/>
                </a:solidFill>
                <a:latin typeface="+mn-lt"/>
              </a:rPr>
              <a:t> </a:t>
            </a:r>
            <a:r>
              <a:rPr lang="fa-IR" sz="2400" dirty="0">
                <a:solidFill>
                  <a:schemeClr val="bg1"/>
                </a:solidFill>
                <a:latin typeface="+mn-lt"/>
              </a:rPr>
              <a:t>کمیته‌های فرعی‌ </a:t>
            </a:r>
            <a:endParaRPr lang="ru-RU" sz="2400" dirty="0">
              <a:solidFill>
                <a:schemeClr val="bg1"/>
              </a:solidFill>
              <a:latin typeface="+mn-lt"/>
            </a:endParaRPr>
          </a:p>
        </p:txBody>
      </p:sp>
      <p:grpSp>
        <p:nvGrpSpPr>
          <p:cNvPr id="7" name="Группа 6"/>
          <p:cNvGrpSpPr/>
          <p:nvPr/>
        </p:nvGrpSpPr>
        <p:grpSpPr>
          <a:xfrm>
            <a:off x="597913" y="3752490"/>
            <a:ext cx="11358298" cy="2887137"/>
            <a:chOff x="1850210" y="3245550"/>
            <a:chExt cx="8901249" cy="2443912"/>
          </a:xfrm>
        </p:grpSpPr>
        <p:sp>
          <p:nvSpPr>
            <p:cNvPr id="14" name="Объект 2"/>
            <p:cNvSpPr txBox="1">
              <a:spLocks/>
            </p:cNvSpPr>
            <p:nvPr/>
          </p:nvSpPr>
          <p:spPr bwMode="auto">
            <a:xfrm>
              <a:off x="1966230" y="3366220"/>
              <a:ext cx="3805668"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ru-RU" sz="1600" dirty="0"/>
                <a:t>Агропромышленный </a:t>
              </a:r>
              <a:r>
                <a:rPr lang="ru-RU" sz="1600" dirty="0" smtClean="0"/>
                <a:t>комплекс</a:t>
              </a:r>
            </a:p>
            <a:p>
              <a:pPr marL="0" indent="0">
                <a:buNone/>
                <a:defRPr/>
              </a:pPr>
              <a:r>
                <a:rPr lang="ru-RU" altLang="ru-RU" sz="1600" dirty="0">
                  <a:cs typeface="Arial" panose="020B0604020202020204" pitchFamily="34" charset="0"/>
                </a:rPr>
                <a:t>Охрана окружающей среды и восстановления биоресурсов </a:t>
              </a:r>
              <a:endParaRPr lang="ru-RU" altLang="ru-RU" sz="1600" dirty="0" smtClean="0">
                <a:cs typeface="Arial" panose="020B0604020202020204" pitchFamily="34" charset="0"/>
              </a:endParaRPr>
            </a:p>
            <a:p>
              <a:pPr marL="0" indent="0">
                <a:buNone/>
                <a:defRPr/>
              </a:pPr>
              <a:r>
                <a:rPr lang="ru-RU" altLang="ru-RU" sz="1600" dirty="0" smtClean="0">
                  <a:cs typeface="Arial" panose="020B0604020202020204" pitchFamily="34" charset="0"/>
                </a:rPr>
                <a:t>Транспортно-логистический комплекс</a:t>
              </a:r>
              <a:endParaRPr lang="ru-RU" altLang="ru-RU" sz="1600" dirty="0">
                <a:cs typeface="Arial" panose="020B0604020202020204" pitchFamily="34" charset="0"/>
              </a:endParaRPr>
            </a:p>
            <a:p>
              <a:pPr marL="0" indent="0">
                <a:buNone/>
                <a:defRPr/>
              </a:pPr>
              <a:r>
                <a:rPr lang="ru-RU" altLang="ru-RU" sz="1600" dirty="0">
                  <a:cs typeface="Arial" panose="020B0604020202020204" pitchFamily="34" charset="0"/>
                </a:rPr>
                <a:t>Цифровая экономика</a:t>
              </a:r>
            </a:p>
            <a:p>
              <a:pPr marL="0" indent="0">
                <a:buNone/>
                <a:defRPr/>
              </a:pPr>
              <a:r>
                <a:rPr lang="ru-RU" altLang="ru-RU" sz="1600" dirty="0">
                  <a:cs typeface="Arial" panose="020B0604020202020204" pitchFamily="34" charset="0"/>
                </a:rPr>
                <a:t>Геополитика </a:t>
              </a:r>
            </a:p>
            <a:p>
              <a:pPr marL="0" indent="0">
                <a:buNone/>
                <a:defRPr/>
              </a:pPr>
              <a:r>
                <a:rPr lang="ru-RU" altLang="ru-RU" sz="1600" dirty="0">
                  <a:cs typeface="Arial" panose="020B0604020202020204" pitchFamily="34" charset="0"/>
                </a:rPr>
                <a:t>Комплексная безопасность региона </a:t>
              </a:r>
            </a:p>
            <a:p>
              <a:pPr marL="0" indent="0">
                <a:buNone/>
                <a:defRPr/>
              </a:pPr>
              <a:r>
                <a:rPr lang="ru-RU" altLang="ru-RU" sz="1600" dirty="0" err="1">
                  <a:cs typeface="Arial" panose="020B0604020202020204" pitchFamily="34" charset="0"/>
                </a:rPr>
                <a:t>Социогуманитарные</a:t>
              </a:r>
              <a:r>
                <a:rPr lang="ru-RU" altLang="ru-RU" sz="1600" dirty="0">
                  <a:cs typeface="Arial" panose="020B0604020202020204" pitchFamily="34" charset="0"/>
                </a:rPr>
                <a:t> исследования </a:t>
              </a:r>
            </a:p>
            <a:p>
              <a:pPr marL="0" indent="0">
                <a:buNone/>
                <a:defRPr/>
              </a:pPr>
              <a:r>
                <a:rPr lang="ru-RU" altLang="ru-RU" sz="1600" dirty="0" err="1">
                  <a:cs typeface="Arial" panose="020B0604020202020204" pitchFamily="34" charset="0"/>
                </a:rPr>
                <a:t>Здоровьесберегающие</a:t>
              </a:r>
              <a:r>
                <a:rPr lang="ru-RU" altLang="ru-RU" sz="1600" dirty="0">
                  <a:cs typeface="Arial" panose="020B0604020202020204" pitchFamily="34" charset="0"/>
                </a:rPr>
                <a:t> </a:t>
              </a:r>
              <a:r>
                <a:rPr lang="ru-RU" altLang="ru-RU" sz="1600" dirty="0" smtClean="0">
                  <a:cs typeface="Arial" panose="020B0604020202020204" pitchFamily="34" charset="0"/>
                </a:rPr>
                <a:t>технологии</a:t>
              </a:r>
              <a:endParaRPr lang="ru-RU" altLang="ru-RU" sz="1600" dirty="0">
                <a:cs typeface="Arial" panose="020B0604020202020204" pitchFamily="34" charset="0"/>
              </a:endParaRPr>
            </a:p>
          </p:txBody>
        </p:sp>
        <p:sp>
          <p:nvSpPr>
            <p:cNvPr id="20" name="Прямоугольник 19"/>
            <p:cNvSpPr/>
            <p:nvPr/>
          </p:nvSpPr>
          <p:spPr>
            <a:xfrm>
              <a:off x="1850210" y="3245550"/>
              <a:ext cx="4127773" cy="24439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p>
          </p:txBody>
        </p:sp>
        <p:sp>
          <p:nvSpPr>
            <p:cNvPr id="22" name="Прямоугольник 21"/>
            <p:cNvSpPr/>
            <p:nvPr/>
          </p:nvSpPr>
          <p:spPr>
            <a:xfrm>
              <a:off x="6712859" y="3245550"/>
              <a:ext cx="4038600" cy="24439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grpSp>
      <p:sp>
        <p:nvSpPr>
          <p:cNvPr id="24" name="Прямоугольник 23"/>
          <p:cNvSpPr/>
          <p:nvPr/>
        </p:nvSpPr>
        <p:spPr>
          <a:xfrm>
            <a:off x="597913" y="1096694"/>
            <a:ext cx="11358298" cy="244441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sp>
        <p:nvSpPr>
          <p:cNvPr id="2" name="Прямоугольник 1"/>
          <p:cNvSpPr/>
          <p:nvPr/>
        </p:nvSpPr>
        <p:spPr>
          <a:xfrm>
            <a:off x="671935" y="1082122"/>
            <a:ext cx="11210253" cy="2723823"/>
          </a:xfrm>
          <a:prstGeom prst="rect">
            <a:avLst/>
          </a:prstGeom>
        </p:spPr>
        <p:txBody>
          <a:bodyPr wrap="square">
            <a:spAutoFit/>
          </a:bodyPr>
          <a:lstStyle/>
          <a:p>
            <a:pPr algn="just"/>
            <a:r>
              <a:rPr lang="ru-RU" sz="1900" dirty="0" smtClean="0"/>
              <a:t>Для обеспечения эффективной работы комиссии по различным направлениям было выдвинуто предложение о создании 8 подкомиссий. Приглашаем коллег и партнеров присоединиться к формированию подкомиссий, представить кандидатуры и свои предложения по дальнейшей работе на электронную почту </a:t>
            </a:r>
            <a:r>
              <a:rPr lang="en-US" sz="1900" dirty="0"/>
              <a:t>caspscience@asu.edu.ru</a:t>
            </a:r>
          </a:p>
          <a:p>
            <a:pPr algn="r" rtl="1"/>
            <a:r>
              <a:rPr lang="ru-RU" sz="1900" dirty="0" smtClean="0"/>
              <a:t> </a:t>
            </a:r>
            <a:r>
              <a:rPr lang="fa-IR" sz="1900" dirty="0"/>
              <a:t>کمیسیون علوم، تحقیقات و فناوری با هدف مطالعه دقیقتر فعالیتهای علمی در زمینه‌های مختلف، پیشنهادهایی در مورد تشکیل کمیته‌های فرعی‌ دریافت کرده است. در نتیجه بحث‌های کاری، 8 جهت کاری کمیسیون مشخص شد. ما از همکاران دعوت می‌کنیم تا کاندیدهایی را برای ترکیب کمیته فرعی معرفی کنند </a:t>
            </a:r>
            <a:r>
              <a:rPr lang="fa-IR" sz="1900" dirty="0" smtClean="0"/>
              <a:t>. پیشنهادات خود </a:t>
            </a:r>
            <a:r>
              <a:rPr lang="fa-IR" sz="1900" dirty="0"/>
              <a:t>را برای پیشبرد اهداف در آینده </a:t>
            </a:r>
            <a:r>
              <a:rPr lang="fa-IR" sz="1900" dirty="0" smtClean="0"/>
              <a:t>به آدرس الکترونیکی ارسال کنید: </a:t>
            </a:r>
            <a:r>
              <a:rPr lang="en-US" sz="1900" dirty="0" smtClean="0"/>
              <a:t>caspscience@asu.edu.ru</a:t>
            </a:r>
            <a:endParaRPr lang="en-US" sz="1900" dirty="0"/>
          </a:p>
          <a:p>
            <a:pPr algn="r" rtl="1"/>
            <a:r>
              <a:rPr lang="fa-IR" sz="1900" dirty="0" smtClean="0"/>
              <a:t> </a:t>
            </a:r>
            <a:endParaRPr lang="ru-RU" sz="1900" dirty="0"/>
          </a:p>
        </p:txBody>
      </p:sp>
      <p:sp>
        <p:nvSpPr>
          <p:cNvPr id="3" name="Прямоугольник 2"/>
          <p:cNvSpPr/>
          <p:nvPr/>
        </p:nvSpPr>
        <p:spPr>
          <a:xfrm>
            <a:off x="5699855" y="3873698"/>
            <a:ext cx="6096000" cy="2554545"/>
          </a:xfrm>
          <a:prstGeom prst="rect">
            <a:avLst/>
          </a:prstGeom>
        </p:spPr>
        <p:txBody>
          <a:bodyPr>
            <a:spAutoFit/>
          </a:bodyPr>
          <a:lstStyle/>
          <a:p>
            <a:pPr algn="r" rtl="1"/>
            <a:r>
              <a:rPr lang="fa-IR" sz="2000" dirty="0"/>
              <a:t>مجتمع کشت و صنعت</a:t>
            </a:r>
          </a:p>
          <a:p>
            <a:pPr algn="r" rtl="1"/>
            <a:r>
              <a:rPr lang="fa-IR" sz="2000" dirty="0"/>
              <a:t>حفاظت از محیط زیست و احیای منابع بیولوژیکی</a:t>
            </a:r>
          </a:p>
          <a:p>
            <a:pPr algn="r" rtl="1"/>
            <a:r>
              <a:rPr lang="fa-IR" sz="2000" dirty="0"/>
              <a:t>مجتمع حمل و نقل و تدارکات</a:t>
            </a:r>
          </a:p>
          <a:p>
            <a:pPr algn="r" rtl="1"/>
            <a:r>
              <a:rPr lang="fa-IR" sz="2000" dirty="0"/>
              <a:t>اقتصاد دیجیتال</a:t>
            </a:r>
          </a:p>
          <a:p>
            <a:pPr algn="r" rtl="1"/>
            <a:r>
              <a:rPr lang="fa-IR" sz="2000" dirty="0"/>
              <a:t>ژئوپلیتیک</a:t>
            </a:r>
          </a:p>
          <a:p>
            <a:pPr algn="r" rtl="1"/>
            <a:r>
              <a:rPr lang="fa-IR" sz="2000" dirty="0"/>
              <a:t>امنیت یکپارچه منطقه</a:t>
            </a:r>
          </a:p>
          <a:p>
            <a:pPr algn="r" rtl="1"/>
            <a:r>
              <a:rPr lang="fa-IR" sz="2000" dirty="0"/>
              <a:t>تحقیقات علوم انسانی - اجتماعی</a:t>
            </a:r>
          </a:p>
          <a:p>
            <a:pPr algn="r" rtl="1"/>
            <a:r>
              <a:rPr lang="fa-IR" sz="2000" dirty="0"/>
              <a:t>فن </a:t>
            </a:r>
            <a:r>
              <a:rPr lang="fa-IR" sz="2000" dirty="0" smtClean="0"/>
              <a:t>آوری‌های سلامت</a:t>
            </a:r>
            <a:endParaRPr lang="en-US" sz="2000" dirty="0"/>
          </a:p>
        </p:txBody>
      </p:sp>
    </p:spTree>
    <p:extLst>
      <p:ext uri="{BB962C8B-B14F-4D97-AF65-F5344CB8AC3E}">
        <p14:creationId xmlns:p14="http://schemas.microsoft.com/office/powerpoint/2010/main" val="3129145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 y="182265"/>
            <a:ext cx="12192000" cy="9847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22763"/>
            <a:ext cx="834806" cy="834806"/>
          </a:xfrm>
          <a:prstGeom prst="rect">
            <a:avLst/>
          </a:prstGeom>
        </p:spPr>
      </p:pic>
      <p:sp>
        <p:nvSpPr>
          <p:cNvPr id="16" name="Заголовок 1"/>
          <p:cNvSpPr txBox="1">
            <a:spLocks/>
          </p:cNvSpPr>
          <p:nvPr/>
        </p:nvSpPr>
        <p:spPr>
          <a:xfrm>
            <a:off x="296996" y="371800"/>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ru-RU" sz="2200" dirty="0" smtClean="0">
                <a:solidFill>
                  <a:schemeClr val="bg1"/>
                </a:solidFill>
                <a:latin typeface="+mn-lt"/>
              </a:rPr>
              <a:t>Предложения по формированию дорожной карты Комиссии </a:t>
            </a:r>
            <a:r>
              <a:rPr lang="ru-RU" sz="2200" dirty="0">
                <a:solidFill>
                  <a:schemeClr val="bg1"/>
                </a:solidFill>
                <a:latin typeface="+mn-lt"/>
              </a:rPr>
              <a:t>по науке, исследованиям и </a:t>
            </a:r>
            <a:r>
              <a:rPr lang="ru-RU" sz="2200" dirty="0" smtClean="0">
                <a:solidFill>
                  <a:schemeClr val="bg1"/>
                </a:solidFill>
                <a:latin typeface="+mn-lt"/>
              </a:rPr>
              <a:t>технологиям на 2021 г.</a:t>
            </a:r>
            <a:endParaRPr lang="fa-IR" sz="2200" dirty="0" smtClean="0">
              <a:solidFill>
                <a:schemeClr val="bg1"/>
              </a:solidFill>
              <a:latin typeface="+mn-lt"/>
            </a:endParaRPr>
          </a:p>
          <a:p>
            <a:pPr>
              <a:lnSpc>
                <a:spcPct val="80000"/>
              </a:lnSpc>
            </a:pPr>
            <a:r>
              <a:rPr lang="fa-IR" sz="2200" dirty="0">
                <a:solidFill>
                  <a:schemeClr val="bg1"/>
                </a:solidFill>
                <a:latin typeface="+mn-lt"/>
              </a:rPr>
              <a:t>تنظیم نقشه‌ی راه 2021 کمیسیون </a:t>
            </a:r>
            <a:r>
              <a:rPr lang="fa-IR" sz="2200" dirty="0" smtClean="0">
                <a:solidFill>
                  <a:schemeClr val="bg1"/>
                </a:solidFill>
                <a:latin typeface="+mn-lt"/>
              </a:rPr>
              <a:t>علوم, تحقیقات و فناوری</a:t>
            </a:r>
            <a:endParaRPr lang="ru-RU" sz="2200" dirty="0">
              <a:solidFill>
                <a:schemeClr val="bg1"/>
              </a:solidFill>
              <a:latin typeface="+mn-lt"/>
            </a:endParaRPr>
          </a:p>
        </p:txBody>
      </p:sp>
      <p:sp>
        <p:nvSpPr>
          <p:cNvPr id="19" name="Прямоугольник 18"/>
          <p:cNvSpPr/>
          <p:nvPr/>
        </p:nvSpPr>
        <p:spPr>
          <a:xfrm>
            <a:off x="1319842" y="2061749"/>
            <a:ext cx="10291313" cy="3046988"/>
          </a:xfrm>
          <a:prstGeom prst="rect">
            <a:avLst/>
          </a:prstGeom>
        </p:spPr>
        <p:txBody>
          <a:bodyPr wrap="square">
            <a:spAutoFit/>
          </a:bodyPr>
          <a:lstStyle/>
          <a:p>
            <a:pPr algn="ctr"/>
            <a:endParaRPr lang="ru-RU" sz="2400" b="1" dirty="0" smtClean="0">
              <a:cs typeface="Times New Roman" panose="02020603050405020304" pitchFamily="18" charset="0"/>
            </a:endParaRPr>
          </a:p>
          <a:p>
            <a:pPr algn="ctr"/>
            <a:r>
              <a:rPr lang="ar-SA" sz="2400" dirty="0">
                <a:ea typeface="Calibri" panose="020F0502020204030204" pitchFamily="34" charset="0"/>
                <a:cs typeface="Times New Roman" panose="02020603050405020304" pitchFamily="18" charset="0"/>
              </a:rPr>
              <a:t>از </a:t>
            </a:r>
            <a:r>
              <a:rPr lang="ar-SA" sz="2400" dirty="0" smtClean="0">
                <a:ea typeface="Calibri" panose="020F0502020204030204" pitchFamily="34" charset="0"/>
                <a:cs typeface="Times New Roman" panose="02020603050405020304" pitchFamily="18" charset="0"/>
              </a:rPr>
              <a:t>دانشگاه‌های </a:t>
            </a:r>
            <a:r>
              <a:rPr lang="ar-SA" sz="2400" dirty="0">
                <a:ea typeface="Calibri" panose="020F0502020204030204" pitchFamily="34" charset="0"/>
                <a:cs typeface="Times New Roman" panose="02020603050405020304" pitchFamily="18" charset="0"/>
              </a:rPr>
              <a:t>عضو </a:t>
            </a:r>
            <a:r>
              <a:rPr lang="fa-IR" sz="2400" dirty="0" smtClean="0">
                <a:ea typeface="Calibri" panose="020F0502020204030204" pitchFamily="34" charset="0"/>
                <a:cs typeface="Times New Roman" panose="02020603050405020304" pitchFamily="18" charset="0"/>
              </a:rPr>
              <a:t>اتحادیه</a:t>
            </a:r>
            <a:r>
              <a:rPr lang="ar-SA" sz="2400" dirty="0" smtClean="0">
                <a:ea typeface="Calibri" panose="020F0502020204030204" pitchFamily="34" charset="0"/>
                <a:cs typeface="Times New Roman" panose="02020603050405020304" pitchFamily="18" charset="0"/>
              </a:rPr>
              <a:t> </a:t>
            </a:r>
            <a:r>
              <a:rPr lang="ar-SA" sz="2400" dirty="0">
                <a:ea typeface="Calibri" panose="020F0502020204030204" pitchFamily="34" charset="0"/>
                <a:cs typeface="Times New Roman" panose="02020603050405020304" pitchFamily="18" charset="0"/>
              </a:rPr>
              <a:t>می </a:t>
            </a:r>
            <a:r>
              <a:rPr lang="ar-SA" sz="2400" dirty="0" smtClean="0">
                <a:ea typeface="Calibri" panose="020F0502020204030204" pitchFamily="34" charset="0"/>
                <a:cs typeface="Times New Roman" panose="02020603050405020304" pitchFamily="18" charset="0"/>
              </a:rPr>
              <a:t>خواه</a:t>
            </a:r>
            <a:r>
              <a:rPr lang="fa-IR" sz="2400" dirty="0" smtClean="0">
                <a:ea typeface="Calibri" panose="020F0502020204030204" pitchFamily="34" charset="0"/>
                <a:cs typeface="Times New Roman" panose="02020603050405020304" pitchFamily="18" charset="0"/>
              </a:rPr>
              <a:t>ی</a:t>
            </a:r>
            <a:r>
              <a:rPr lang="ar-SA" sz="2400" dirty="0" smtClean="0">
                <a:ea typeface="Calibri" panose="020F0502020204030204" pitchFamily="34" charset="0"/>
                <a:cs typeface="Times New Roman" panose="02020603050405020304" pitchFamily="18" charset="0"/>
              </a:rPr>
              <a:t>م </a:t>
            </a:r>
            <a:r>
              <a:rPr lang="ar-SA" sz="2400" dirty="0">
                <a:ea typeface="Calibri" panose="020F0502020204030204" pitchFamily="34" charset="0"/>
                <a:cs typeface="Times New Roman" panose="02020603050405020304" pitchFamily="18" charset="0"/>
              </a:rPr>
              <a:t>که در </a:t>
            </a:r>
            <a:r>
              <a:rPr lang="fa-IR" sz="2400" dirty="0" smtClean="0">
                <a:ea typeface="Calibri" panose="020F0502020204030204" pitchFamily="34" charset="0"/>
                <a:cs typeface="Times New Roman" panose="02020603050405020304" pitchFamily="18" charset="0"/>
              </a:rPr>
              <a:t>تنظیم</a:t>
            </a:r>
            <a:r>
              <a:rPr lang="ar-SA" sz="2400" dirty="0" smtClean="0">
                <a:ea typeface="Calibri" panose="020F0502020204030204" pitchFamily="34" charset="0"/>
                <a:cs typeface="Times New Roman" panose="02020603050405020304" pitchFamily="18" charset="0"/>
              </a:rPr>
              <a:t> نقشه</a:t>
            </a:r>
            <a:r>
              <a:rPr lang="fa-IR" sz="2400" dirty="0" smtClean="0">
                <a:ea typeface="Calibri" panose="020F0502020204030204" pitchFamily="34" charset="0"/>
                <a:cs typeface="Times New Roman" panose="02020603050405020304" pitchFamily="18" charset="0"/>
              </a:rPr>
              <a:t>‌ی</a:t>
            </a:r>
            <a:r>
              <a:rPr lang="ar-SA" sz="2400" dirty="0" smtClean="0">
                <a:ea typeface="Calibri" panose="020F0502020204030204" pitchFamily="34" charset="0"/>
                <a:cs typeface="Times New Roman" panose="02020603050405020304" pitchFamily="18" charset="0"/>
              </a:rPr>
              <a:t> راه</a:t>
            </a:r>
            <a:r>
              <a:rPr lang="fa-IR" sz="2400" dirty="0" smtClean="0">
                <a:ea typeface="Calibri" panose="020F0502020204030204" pitchFamily="34" charset="0"/>
                <a:cs typeface="Times New Roman" panose="02020603050405020304" pitchFamily="18" charset="0"/>
              </a:rPr>
              <a:t> 2021</a:t>
            </a:r>
            <a:r>
              <a:rPr lang="ar-SA" sz="2400" dirty="0" smtClean="0">
                <a:ea typeface="Calibri" panose="020F0502020204030204" pitchFamily="34" charset="0"/>
                <a:cs typeface="Times New Roman" panose="02020603050405020304" pitchFamily="18" charset="0"/>
              </a:rPr>
              <a:t> </a:t>
            </a:r>
            <a:r>
              <a:rPr lang="ar-SA" sz="2400" dirty="0">
                <a:ea typeface="Calibri" panose="020F0502020204030204" pitchFamily="34" charset="0"/>
                <a:cs typeface="Times New Roman" panose="02020603050405020304" pitchFamily="18" charset="0"/>
              </a:rPr>
              <a:t>کمیسیون حضور فعال داشته و پیشنهادات خود را </a:t>
            </a:r>
            <a:r>
              <a:rPr lang="fa-IR" sz="2400" dirty="0" smtClean="0">
                <a:ea typeface="Calibri" panose="020F0502020204030204" pitchFamily="34" charset="0"/>
                <a:cs typeface="Times New Roman" panose="02020603050405020304" pitchFamily="18" charset="0"/>
              </a:rPr>
              <a:t>به آدرس الکترونیکی زیر </a:t>
            </a:r>
            <a:r>
              <a:rPr lang="ar-SA" sz="2400" dirty="0" smtClean="0">
                <a:ea typeface="Calibri" panose="020F0502020204030204" pitchFamily="34" charset="0"/>
                <a:cs typeface="Times New Roman" panose="02020603050405020304" pitchFamily="18" charset="0"/>
              </a:rPr>
              <a:t>ارسال کنند</a:t>
            </a:r>
            <a:r>
              <a:rPr lang="fa-IR" sz="2400" dirty="0" smtClean="0">
                <a:ea typeface="Calibri" panose="020F0502020204030204" pitchFamily="34" charset="0"/>
                <a:cs typeface="Times New Roman" panose="02020603050405020304" pitchFamily="18" charset="0"/>
              </a:rPr>
              <a:t>:</a:t>
            </a:r>
          </a:p>
          <a:p>
            <a:pPr algn="ctr"/>
            <a:r>
              <a:rPr lang="en-US" sz="2400" b="1" dirty="0">
                <a:cs typeface="Times New Roman" panose="02020603050405020304" pitchFamily="18" charset="0"/>
              </a:rPr>
              <a:t>caspscience@asu.edu.ru</a:t>
            </a:r>
          </a:p>
          <a:p>
            <a:pPr algn="ctr"/>
            <a:endParaRPr lang="ru-RU" sz="2400" b="1" dirty="0" smtClean="0">
              <a:cs typeface="Times New Roman" panose="02020603050405020304" pitchFamily="18" charset="0"/>
            </a:endParaRPr>
          </a:p>
          <a:p>
            <a:pPr algn="ctr"/>
            <a:r>
              <a:rPr lang="ru-RU" sz="2400" b="1" dirty="0" smtClean="0">
                <a:cs typeface="Times New Roman" panose="02020603050405020304" pitchFamily="18" charset="0"/>
              </a:rPr>
              <a:t>Приглашаем членов Комиссии принять участие в формировании Дорожной карты Комиссии на 2021 год. </a:t>
            </a:r>
          </a:p>
          <a:p>
            <a:pPr algn="ctr"/>
            <a:r>
              <a:rPr lang="ru-RU" sz="2400" b="1" dirty="0" smtClean="0">
                <a:cs typeface="Times New Roman" panose="02020603050405020304" pitchFamily="18" charset="0"/>
              </a:rPr>
              <a:t>Предложения просим присылать на </a:t>
            </a:r>
            <a:r>
              <a:rPr lang="en-US" sz="2400" b="1" dirty="0">
                <a:cs typeface="Times New Roman" panose="02020603050405020304" pitchFamily="18" charset="0"/>
              </a:rPr>
              <a:t>caspscience@asu.edu.ru</a:t>
            </a:r>
            <a:endParaRPr lang="en-US" sz="2400" b="1" dirty="0" smtClean="0"/>
          </a:p>
        </p:txBody>
      </p:sp>
    </p:spTree>
    <p:extLst>
      <p:ext uri="{BB962C8B-B14F-4D97-AF65-F5344CB8AC3E}">
        <p14:creationId xmlns:p14="http://schemas.microsoft.com/office/powerpoint/2010/main" val="2585053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6307" y="225808"/>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96996" y="300397"/>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ru-RU" sz="2400" dirty="0" smtClean="0">
                <a:solidFill>
                  <a:schemeClr val="bg1"/>
                </a:solidFill>
                <a:latin typeface="+mn-lt"/>
              </a:rPr>
              <a:t>Предложения к участию в мероприятиях</a:t>
            </a:r>
            <a:endParaRPr lang="fa-IR" sz="2400" dirty="0" smtClean="0">
              <a:solidFill>
                <a:schemeClr val="bg1"/>
              </a:solidFill>
              <a:latin typeface="+mn-lt"/>
            </a:endParaRPr>
          </a:p>
          <a:p>
            <a:pPr>
              <a:lnSpc>
                <a:spcPct val="80000"/>
              </a:lnSpc>
            </a:pPr>
            <a:r>
              <a:rPr lang="fa-IR" sz="2400" dirty="0" smtClean="0">
                <a:solidFill>
                  <a:schemeClr val="bg1"/>
                </a:solidFill>
                <a:latin typeface="+mn-lt"/>
              </a:rPr>
              <a:t>پیشنهاد شرکت در همایش‌ها</a:t>
            </a:r>
            <a:endParaRPr lang="ru-RU" sz="2400" dirty="0">
              <a:solidFill>
                <a:schemeClr val="bg1"/>
              </a:solidFill>
              <a:latin typeface="+mn-lt"/>
            </a:endParaRPr>
          </a:p>
        </p:txBody>
      </p:sp>
      <p:grpSp>
        <p:nvGrpSpPr>
          <p:cNvPr id="7" name="Группа 6"/>
          <p:cNvGrpSpPr/>
          <p:nvPr/>
        </p:nvGrpSpPr>
        <p:grpSpPr>
          <a:xfrm>
            <a:off x="581619" y="1154350"/>
            <a:ext cx="11307623" cy="3975628"/>
            <a:chOff x="1839417" y="3148780"/>
            <a:chExt cx="8527858" cy="3072866"/>
          </a:xfrm>
        </p:grpSpPr>
        <p:sp>
          <p:nvSpPr>
            <p:cNvPr id="14" name="Объект 2"/>
            <p:cNvSpPr txBox="1">
              <a:spLocks/>
            </p:cNvSpPr>
            <p:nvPr/>
          </p:nvSpPr>
          <p:spPr bwMode="auto">
            <a:xfrm>
              <a:off x="1880927" y="3326594"/>
              <a:ext cx="3781133" cy="4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ru-RU" altLang="ru-RU" sz="1600" dirty="0" smtClean="0">
                  <a:cs typeface="Arial" panose="020B0604020202020204" pitchFamily="34" charset="0"/>
                </a:rPr>
                <a:t>Каспийский научный форум:</a:t>
              </a:r>
              <a:r>
                <a:rPr lang="fa-IR" altLang="ru-RU" sz="1600" dirty="0" smtClean="0">
                  <a:cs typeface="Arial" panose="020B0604020202020204" pitchFamily="34" charset="0"/>
                </a:rPr>
                <a:t> </a:t>
              </a:r>
              <a:r>
                <a:rPr lang="ru-RU" altLang="ru-RU" sz="1600" dirty="0" smtClean="0">
                  <a:cs typeface="Arial" panose="020B0604020202020204" pitchFamily="34" charset="0"/>
                </a:rPr>
                <a:t>принимаем предложения и вопросы для обсуждения</a:t>
              </a:r>
            </a:p>
            <a:p>
              <a:pPr marL="0" indent="0" algn="r" rtl="1">
                <a:buNone/>
                <a:defRPr/>
              </a:pPr>
              <a:r>
                <a:rPr lang="fa-IR" altLang="ru-RU" sz="1600" dirty="0" smtClean="0">
                  <a:cs typeface="Arial" panose="020B0604020202020204" pitchFamily="34" charset="0"/>
                </a:rPr>
                <a:t>انجمن علمی کاسپین: </a:t>
              </a:r>
              <a:r>
                <a:rPr lang="fa-IR" altLang="ru-RU" sz="1600" dirty="0" smtClean="0"/>
                <a:t>ما پذیرای تمامی پیشنهادات </a:t>
              </a:r>
              <a:r>
                <a:rPr lang="fa-IR" altLang="ru-RU" sz="1600" dirty="0"/>
                <a:t>برای گنجاندن در برنامه مجمع علمی کاسپین </a:t>
              </a:r>
              <a:r>
                <a:rPr lang="fa-IR" altLang="ru-RU" sz="1600" dirty="0" smtClean="0"/>
                <a:t>می‌باشیم</a:t>
              </a:r>
              <a:endParaRPr lang="ru-RU" altLang="ru-RU" sz="1600" dirty="0">
                <a:cs typeface="Arial" panose="020B0604020202020204" pitchFamily="34" charset="0"/>
              </a:endParaRPr>
            </a:p>
          </p:txBody>
        </p:sp>
        <p:sp>
          <p:nvSpPr>
            <p:cNvPr id="20" name="Прямоугольник 19"/>
            <p:cNvSpPr/>
            <p:nvPr/>
          </p:nvSpPr>
          <p:spPr>
            <a:xfrm>
              <a:off x="1839417" y="3163540"/>
              <a:ext cx="3881195" cy="11549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p>
          </p:txBody>
        </p:sp>
        <p:sp>
          <p:nvSpPr>
            <p:cNvPr id="22" name="Прямоугольник 21"/>
            <p:cNvSpPr/>
            <p:nvPr/>
          </p:nvSpPr>
          <p:spPr>
            <a:xfrm>
              <a:off x="6032889" y="3148780"/>
              <a:ext cx="4334386" cy="30728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grpSp>
      <p:sp>
        <p:nvSpPr>
          <p:cNvPr id="24" name="Прямоугольник 23"/>
          <p:cNvSpPr/>
          <p:nvPr/>
        </p:nvSpPr>
        <p:spPr>
          <a:xfrm>
            <a:off x="595931" y="5526443"/>
            <a:ext cx="11293312" cy="11016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sp>
        <p:nvSpPr>
          <p:cNvPr id="2" name="Прямоугольник 1"/>
          <p:cNvSpPr/>
          <p:nvPr/>
        </p:nvSpPr>
        <p:spPr>
          <a:xfrm>
            <a:off x="816976" y="5594166"/>
            <a:ext cx="10744199" cy="923330"/>
          </a:xfrm>
          <a:prstGeom prst="rect">
            <a:avLst/>
          </a:prstGeom>
        </p:spPr>
        <p:txBody>
          <a:bodyPr wrap="square">
            <a:spAutoFit/>
          </a:bodyPr>
          <a:lstStyle/>
          <a:p>
            <a:r>
              <a:rPr lang="ru-RU" dirty="0"/>
              <a:t>П</a:t>
            </a:r>
            <a:r>
              <a:rPr lang="ru-RU" dirty="0" smtClean="0"/>
              <a:t>редложения просим присылать на электронную почту Комиссии </a:t>
            </a:r>
            <a:r>
              <a:rPr lang="en-US" dirty="0" smtClean="0">
                <a:hlinkClick r:id="rId3"/>
              </a:rPr>
              <a:t>caspscience@asu.edu.ru</a:t>
            </a:r>
            <a:r>
              <a:rPr lang="ru-RU" dirty="0" smtClean="0"/>
              <a:t> или в </a:t>
            </a:r>
            <a:r>
              <a:rPr lang="en-US" dirty="0" smtClean="0"/>
              <a:t>Telegram</a:t>
            </a:r>
            <a:r>
              <a:rPr lang="ru-RU" dirty="0" smtClean="0"/>
              <a:t>-канале </a:t>
            </a:r>
            <a:r>
              <a:rPr lang="en-US" dirty="0" err="1" smtClean="0"/>
              <a:t>CaspianScienceGroup</a:t>
            </a:r>
            <a:endParaRPr lang="fa-IR" dirty="0" smtClean="0"/>
          </a:p>
          <a:p>
            <a:pPr lvl="1" algn="r" rtl="1"/>
            <a:r>
              <a:rPr lang="fa-IR" dirty="0"/>
              <a:t>. درخواست‌ها را از طریق وب‌سایت کمیسیون یا کانال تلگرام </a:t>
            </a:r>
            <a:r>
              <a:rPr lang="en-US" dirty="0" err="1"/>
              <a:t>CaspianScienceGroup</a:t>
            </a:r>
            <a:r>
              <a:rPr lang="en-US" dirty="0"/>
              <a:t> </a:t>
            </a:r>
            <a:r>
              <a:rPr lang="fa-IR" dirty="0"/>
              <a:t>می‌توان ارسال کرد</a:t>
            </a:r>
            <a:r>
              <a:rPr lang="fa-IR" dirty="0" smtClean="0"/>
              <a:t>.</a:t>
            </a:r>
            <a:endParaRPr lang="en-US" dirty="0"/>
          </a:p>
        </p:txBody>
      </p:sp>
      <p:sp>
        <p:nvSpPr>
          <p:cNvPr id="11" name="Объект 2"/>
          <p:cNvSpPr txBox="1">
            <a:spLocks/>
          </p:cNvSpPr>
          <p:nvPr/>
        </p:nvSpPr>
        <p:spPr bwMode="auto">
          <a:xfrm>
            <a:off x="6242587" y="1343070"/>
            <a:ext cx="5549722" cy="6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ru-RU" altLang="ru-RU" sz="1750" dirty="0" smtClean="0">
                <a:cs typeface="Arial" panose="020B0604020202020204" pitchFamily="34" charset="0"/>
              </a:rPr>
              <a:t>Фестиваль </a:t>
            </a:r>
            <a:r>
              <a:rPr lang="ru-RU" altLang="ru-RU" sz="1750" dirty="0" err="1" smtClean="0">
                <a:cs typeface="Arial" panose="020B0604020202020204" pitchFamily="34" charset="0"/>
              </a:rPr>
              <a:t>стартапов</a:t>
            </a:r>
            <a:r>
              <a:rPr lang="ru-RU" altLang="ru-RU" sz="1750" dirty="0" smtClean="0">
                <a:cs typeface="Arial" panose="020B0604020202020204" pitchFamily="34" charset="0"/>
              </a:rPr>
              <a:t>:</a:t>
            </a:r>
            <a:r>
              <a:rPr lang="fa-IR" altLang="ru-RU" sz="1750" dirty="0" smtClean="0">
                <a:cs typeface="Arial" panose="020B0604020202020204" pitchFamily="34" charset="0"/>
              </a:rPr>
              <a:t> </a:t>
            </a:r>
            <a:r>
              <a:rPr lang="ru-RU" altLang="ru-RU" sz="1750" dirty="0" smtClean="0">
                <a:cs typeface="Arial" panose="020B0604020202020204" pitchFamily="34" charset="0"/>
              </a:rPr>
              <a:t>приглашаем принять </a:t>
            </a:r>
            <a:r>
              <a:rPr lang="ru-RU" altLang="ru-RU" sz="1750" dirty="0">
                <a:cs typeface="Arial" panose="020B0604020202020204" pitchFamily="34" charset="0"/>
              </a:rPr>
              <a:t>участие </a:t>
            </a:r>
            <a:r>
              <a:rPr lang="ru-RU" altLang="ru-RU" sz="1750" dirty="0" smtClean="0">
                <a:cs typeface="Arial" panose="020B0604020202020204" pitchFamily="34" charset="0"/>
              </a:rPr>
              <a:t>в </a:t>
            </a:r>
            <a:r>
              <a:rPr lang="ru-RU" altLang="ru-RU" sz="1750" dirty="0">
                <a:cs typeface="Arial" panose="020B0604020202020204" pitchFamily="34" charset="0"/>
              </a:rPr>
              <a:t>фестивале в составе команд, </a:t>
            </a:r>
            <a:r>
              <a:rPr lang="ru-RU" altLang="ru-RU" sz="1750" dirty="0" smtClean="0">
                <a:cs typeface="Arial" panose="020B0604020202020204" pitchFamily="34" charset="0"/>
              </a:rPr>
              <a:t>либо</a:t>
            </a:r>
            <a:r>
              <a:rPr lang="fa-IR" altLang="ru-RU" sz="1750" dirty="0" smtClean="0">
                <a:cs typeface="Arial" panose="020B0604020202020204" pitchFamily="34" charset="0"/>
              </a:rPr>
              <a:t> </a:t>
            </a:r>
            <a:r>
              <a:rPr lang="ru-RU" altLang="ru-RU" sz="1750" dirty="0" smtClean="0">
                <a:cs typeface="Arial" panose="020B0604020202020204" pitchFamily="34" charset="0"/>
              </a:rPr>
              <a:t>индивидуально</a:t>
            </a:r>
            <a:r>
              <a:rPr lang="ru-RU" altLang="ru-RU" sz="1750" dirty="0">
                <a:cs typeface="Arial" panose="020B0604020202020204" pitchFamily="34" charset="0"/>
              </a:rPr>
              <a:t>. Также предлагаем заинтересованным коммерческим компаниям стран </a:t>
            </a:r>
            <a:r>
              <a:rPr lang="ru-RU" altLang="ru-RU" sz="1750" dirty="0" err="1">
                <a:cs typeface="Arial" panose="020B0604020202020204" pitchFamily="34" charset="0"/>
              </a:rPr>
              <a:t>Прикаспия</a:t>
            </a:r>
            <a:r>
              <a:rPr lang="ru-RU" altLang="ru-RU" sz="1750" dirty="0">
                <a:cs typeface="Arial" panose="020B0604020202020204" pitchFamily="34" charset="0"/>
              </a:rPr>
              <a:t> присмотреться к инновационным </a:t>
            </a:r>
            <a:r>
              <a:rPr lang="ru-RU" altLang="ru-RU" sz="1750" dirty="0" err="1">
                <a:cs typeface="Arial" panose="020B0604020202020204" pitchFamily="34" charset="0"/>
              </a:rPr>
              <a:t>стартап</a:t>
            </a:r>
            <a:r>
              <a:rPr lang="ru-RU" altLang="ru-RU" sz="1750" dirty="0">
                <a:cs typeface="Arial" panose="020B0604020202020204" pitchFamily="34" charset="0"/>
              </a:rPr>
              <a:t>-проектам, которые будут представлены в рамках фестиваля, и рассмотреть возможность их дальнейшей </a:t>
            </a:r>
            <a:r>
              <a:rPr lang="ru-RU" altLang="ru-RU" sz="1750" dirty="0" smtClean="0">
                <a:cs typeface="Arial" panose="020B0604020202020204" pitchFamily="34" charset="0"/>
              </a:rPr>
              <a:t>коммерциализации</a:t>
            </a:r>
            <a:r>
              <a:rPr lang="fa-IR" altLang="ru-RU" sz="1750" dirty="0" smtClean="0">
                <a:cs typeface="Arial" panose="020B0604020202020204" pitchFamily="34" charset="0"/>
              </a:rPr>
              <a:t>.</a:t>
            </a:r>
          </a:p>
          <a:p>
            <a:pPr marL="0" indent="0" algn="just" rtl="1">
              <a:buNone/>
              <a:defRPr/>
            </a:pPr>
            <a:r>
              <a:rPr lang="fa-IR" altLang="ru-RU" sz="1750" dirty="0"/>
              <a:t>جشنواره استارتاپ‌ها. ما از دانشمندان جوان دانشگاه‌های عضو اتحادیه دعوت می‌کنیم که به صورت گروهی و یا انفرادی در این جشنواره شرکت کنند. همچنین از شرکت‌های تجاری علاقه‌مند از کشورهای حاشیه‌ی دریای کاسپین دعوت می کنیم تا از نزدیک نگاهی به پروژه‌های نوپایی که در طول جشنواره ارائه می‌شود داشته باشند و امکان تجاری‌سازی بیشتر آنها را بررسی </a:t>
            </a:r>
            <a:r>
              <a:rPr lang="fa-IR" altLang="ru-RU" sz="1750" dirty="0" smtClean="0"/>
              <a:t>کنند.</a:t>
            </a:r>
            <a:endParaRPr lang="ru-RU" altLang="ru-RU" sz="1750" dirty="0">
              <a:cs typeface="Arial" panose="020B0604020202020204" pitchFamily="34" charset="0"/>
            </a:endParaRPr>
          </a:p>
        </p:txBody>
      </p:sp>
      <p:pic>
        <p:nvPicPr>
          <p:cNvPr id="3" name="Рисунок 2"/>
          <p:cNvPicPr>
            <a:picLocks noChangeAspect="1"/>
          </p:cNvPicPr>
          <p:nvPr/>
        </p:nvPicPr>
        <p:blipFill>
          <a:blip r:embed="rId4"/>
          <a:stretch>
            <a:fillRect/>
          </a:stretch>
        </p:blipFill>
        <p:spPr>
          <a:xfrm>
            <a:off x="595931" y="3007703"/>
            <a:ext cx="5229643" cy="2050275"/>
          </a:xfrm>
          <a:prstGeom prst="rect">
            <a:avLst/>
          </a:prstGeom>
        </p:spPr>
      </p:pic>
      <p:sp>
        <p:nvSpPr>
          <p:cNvPr id="13" name="Объект 2"/>
          <p:cNvSpPr txBox="1">
            <a:spLocks/>
          </p:cNvSpPr>
          <p:nvPr/>
        </p:nvSpPr>
        <p:spPr bwMode="auto">
          <a:xfrm>
            <a:off x="595931" y="2776731"/>
            <a:ext cx="5132008" cy="66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endParaRPr lang="ru-RU" altLang="ru-RU" sz="1700" dirty="0">
              <a:cs typeface="Arial" panose="020B0604020202020204" pitchFamily="34" charset="0"/>
            </a:endParaRPr>
          </a:p>
          <a:p>
            <a:pPr marL="0" indent="0" algn="just">
              <a:buNone/>
              <a:defRPr/>
            </a:pPr>
            <a:r>
              <a:rPr lang="ru-RU" altLang="ru-RU" sz="1700" dirty="0" smtClean="0">
                <a:cs typeface="Arial" panose="020B0604020202020204" pitchFamily="34" charset="0"/>
              </a:rPr>
              <a:t>Российский чемпионат </a:t>
            </a:r>
            <a:r>
              <a:rPr lang="ru-RU" altLang="ru-RU" sz="1700" dirty="0">
                <a:cs typeface="Arial" panose="020B0604020202020204" pitchFamily="34" charset="0"/>
              </a:rPr>
              <a:t>«Евробот-2021</a:t>
            </a:r>
            <a:r>
              <a:rPr lang="ru-RU" altLang="ru-RU" sz="1700" dirty="0" smtClean="0">
                <a:cs typeface="Arial" panose="020B0604020202020204" pitchFamily="34" charset="0"/>
              </a:rPr>
              <a:t>»: приглашаем команды </a:t>
            </a:r>
            <a:r>
              <a:rPr lang="ru-RU" altLang="ru-RU" sz="1700" dirty="0">
                <a:cs typeface="Arial" panose="020B0604020202020204" pitchFamily="34" charset="0"/>
              </a:rPr>
              <a:t>из университетов стран </a:t>
            </a:r>
            <a:r>
              <a:rPr lang="ru-RU" altLang="ru-RU" sz="1700" dirty="0" err="1" smtClean="0">
                <a:cs typeface="Arial" panose="020B0604020202020204" pitchFamily="34" charset="0"/>
              </a:rPr>
              <a:t>Прикаспия</a:t>
            </a:r>
            <a:r>
              <a:rPr lang="ru-RU" altLang="ru-RU" sz="1700" dirty="0" smtClean="0">
                <a:cs typeface="Arial" panose="020B0604020202020204" pitchFamily="34" charset="0"/>
              </a:rPr>
              <a:t> </a:t>
            </a:r>
            <a:endParaRPr lang="fa-IR" altLang="ru-RU" sz="1700" dirty="0" smtClean="0">
              <a:cs typeface="Arial" panose="020B0604020202020204" pitchFamily="34" charset="0"/>
            </a:endParaRPr>
          </a:p>
          <a:p>
            <a:pPr marL="0" indent="0" algn="just" rtl="1">
              <a:buNone/>
              <a:defRPr/>
            </a:pPr>
            <a:r>
              <a:rPr lang="fa-IR" altLang="ru-RU" sz="1700" dirty="0"/>
              <a:t>مسابقات روباتیک-2021 قهرمانی روسیه: تیم‌های دانشگاه های کشورهای حاشیه دریای کاسپین را برای شرکت در این رویداد دعوت </a:t>
            </a:r>
            <a:r>
              <a:rPr lang="fa-IR" altLang="ru-RU" sz="1700" dirty="0" smtClean="0"/>
              <a:t>می‌کنیم.</a:t>
            </a:r>
            <a:endParaRPr lang="ru-RU" altLang="ru-RU" sz="1700" dirty="0">
              <a:cs typeface="Arial" panose="020B0604020202020204" pitchFamily="34" charset="0"/>
            </a:endParaRPr>
          </a:p>
        </p:txBody>
      </p:sp>
    </p:spTree>
    <p:extLst>
      <p:ext uri="{BB962C8B-B14F-4D97-AF65-F5344CB8AC3E}">
        <p14:creationId xmlns:p14="http://schemas.microsoft.com/office/powerpoint/2010/main" val="2291564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8556" y="872835"/>
            <a:ext cx="11233810" cy="3203509"/>
          </a:xfrm>
        </p:spPr>
        <p:txBody>
          <a:bodyPr>
            <a:noAutofit/>
          </a:bodyPr>
          <a:lstStyle/>
          <a:p>
            <a:pPr>
              <a:lnSpc>
                <a:spcPts val="4600"/>
              </a:lnSpc>
            </a:pPr>
            <a:r>
              <a:rPr lang="fa-IR" sz="3200" b="1" dirty="0" smtClean="0">
                <a:solidFill>
                  <a:srgbClr val="C00000"/>
                </a:solidFill>
                <a:latin typeface="+mn-lt"/>
              </a:rPr>
              <a:t>کمیسیون علوم،تحقیقات و فناوری انجمن دانشگاه‌های دولتی حاشیه‌ی دریای کاسپین</a:t>
            </a:r>
            <a:r>
              <a:rPr lang="fa-IR" sz="4000" b="1" dirty="0" smtClean="0">
                <a:solidFill>
                  <a:srgbClr val="C00000"/>
                </a:solidFill>
                <a:latin typeface="+mn-lt"/>
              </a:rPr>
              <a:t/>
            </a:r>
            <a:br>
              <a:rPr lang="fa-IR" sz="4000" b="1" dirty="0" smtClean="0">
                <a:solidFill>
                  <a:srgbClr val="C00000"/>
                </a:solidFill>
                <a:latin typeface="+mn-lt"/>
              </a:rPr>
            </a:br>
            <a:r>
              <a:rPr lang="ru-RU" sz="2800" b="1" dirty="0" smtClean="0">
                <a:solidFill>
                  <a:srgbClr val="C00000"/>
                </a:solidFill>
                <a:latin typeface="+mn-lt"/>
              </a:rPr>
              <a:t>Комиссия </a:t>
            </a:r>
            <a:r>
              <a:rPr lang="ru-RU" sz="2800" b="1" dirty="0">
                <a:solidFill>
                  <a:srgbClr val="C00000"/>
                </a:solidFill>
                <a:latin typeface="+mn-lt"/>
              </a:rPr>
              <a:t>по науке, </a:t>
            </a:r>
            <a:r>
              <a:rPr lang="ru-RU" sz="2800" b="1" dirty="0" smtClean="0">
                <a:solidFill>
                  <a:srgbClr val="C00000"/>
                </a:solidFill>
                <a:latin typeface="+mn-lt"/>
              </a:rPr>
              <a:t>исследованиям</a:t>
            </a:r>
            <a:br>
              <a:rPr lang="ru-RU" sz="2800" b="1" dirty="0" smtClean="0">
                <a:solidFill>
                  <a:srgbClr val="C00000"/>
                </a:solidFill>
                <a:latin typeface="+mn-lt"/>
              </a:rPr>
            </a:br>
            <a:r>
              <a:rPr lang="ru-RU" sz="2800" b="1" dirty="0" smtClean="0">
                <a:solidFill>
                  <a:srgbClr val="C00000"/>
                </a:solidFill>
                <a:latin typeface="+mn-lt"/>
              </a:rPr>
              <a:t>и технологиям в </a:t>
            </a:r>
            <a:r>
              <a:rPr lang="ru-RU" sz="2800" b="1" dirty="0">
                <a:solidFill>
                  <a:srgbClr val="C00000"/>
                </a:solidFill>
                <a:latin typeface="+mn-lt"/>
              </a:rPr>
              <a:t>рамках Ассоциации государственных </a:t>
            </a:r>
            <a:r>
              <a:rPr lang="ru-RU" sz="2800" b="1" dirty="0" smtClean="0">
                <a:solidFill>
                  <a:srgbClr val="C00000"/>
                </a:solidFill>
                <a:latin typeface="+mn-lt"/>
              </a:rPr>
              <a:t>университетов</a:t>
            </a:r>
            <a:br>
              <a:rPr lang="ru-RU" sz="2800" b="1" dirty="0" smtClean="0">
                <a:solidFill>
                  <a:srgbClr val="C00000"/>
                </a:solidFill>
                <a:latin typeface="+mn-lt"/>
              </a:rPr>
            </a:br>
            <a:r>
              <a:rPr lang="ru-RU" sz="2800" b="1" dirty="0" smtClean="0">
                <a:solidFill>
                  <a:srgbClr val="C00000"/>
                </a:solidFill>
                <a:latin typeface="+mn-lt"/>
              </a:rPr>
              <a:t>Прикаспийских </a:t>
            </a:r>
            <a:r>
              <a:rPr lang="ru-RU" sz="2800" b="1" dirty="0">
                <a:solidFill>
                  <a:srgbClr val="C00000"/>
                </a:solidFill>
                <a:latin typeface="+mn-lt"/>
              </a:rPr>
              <a:t>стран</a:t>
            </a:r>
          </a:p>
        </p:txBody>
      </p:sp>
      <p:sp>
        <p:nvSpPr>
          <p:cNvPr id="3" name="Подзаголовок 2"/>
          <p:cNvSpPr>
            <a:spLocks noGrp="1"/>
          </p:cNvSpPr>
          <p:nvPr>
            <p:ph type="subTitle" idx="1"/>
          </p:nvPr>
        </p:nvSpPr>
        <p:spPr>
          <a:xfrm>
            <a:off x="2139874" y="4351132"/>
            <a:ext cx="9484089" cy="1676923"/>
          </a:xfrm>
        </p:spPr>
        <p:txBody>
          <a:bodyPr>
            <a:normAutofit fontScale="92500" lnSpcReduction="20000"/>
          </a:bodyPr>
          <a:lstStyle/>
          <a:p>
            <a:pPr algn="r"/>
            <a:r>
              <a:rPr lang="fa-IR" sz="2600" b="1" dirty="0" smtClean="0"/>
              <a:t>کنستانتین آلکسویچ مارکلوف</a:t>
            </a:r>
          </a:p>
          <a:p>
            <a:pPr algn="r"/>
            <a:r>
              <a:rPr lang="fa-IR" sz="2600" b="1" dirty="0" smtClean="0"/>
              <a:t>رئیس دانشگاه دولتی آستراخان</a:t>
            </a:r>
          </a:p>
          <a:p>
            <a:pPr algn="r"/>
            <a:r>
              <a:rPr lang="ru-RU" sz="2600" b="1" dirty="0" smtClean="0"/>
              <a:t>Маркелов К.А</a:t>
            </a:r>
            <a:r>
              <a:rPr lang="ru-RU" sz="3200" b="1" dirty="0" smtClean="0"/>
              <a:t>.</a:t>
            </a:r>
          </a:p>
          <a:p>
            <a:pPr algn="r"/>
            <a:r>
              <a:rPr lang="ru-RU" dirty="0" smtClean="0"/>
              <a:t>ректор </a:t>
            </a:r>
            <a:r>
              <a:rPr lang="ru-RU" dirty="0"/>
              <a:t>Астраханского государственного </a:t>
            </a:r>
            <a:r>
              <a:rPr lang="ru-RU" dirty="0" smtClean="0"/>
              <a:t>университета</a:t>
            </a:r>
            <a:endParaRPr lang="ru-RU" dirty="0"/>
          </a:p>
        </p:txBody>
      </p:sp>
      <p:sp>
        <p:nvSpPr>
          <p:cNvPr id="4" name="Прямоугольник 3"/>
          <p:cNvSpPr/>
          <p:nvPr/>
        </p:nvSpPr>
        <p:spPr>
          <a:xfrm>
            <a:off x="1" y="5928768"/>
            <a:ext cx="12192000" cy="5434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18" y="262340"/>
            <a:ext cx="850109" cy="850109"/>
          </a:xfrm>
          <a:prstGeom prst="rect">
            <a:avLst/>
          </a:prstGeom>
        </p:spPr>
      </p:pic>
    </p:spTree>
    <p:extLst>
      <p:ext uri="{BB962C8B-B14F-4D97-AF65-F5344CB8AC3E}">
        <p14:creationId xmlns:p14="http://schemas.microsoft.com/office/powerpoint/2010/main" val="148516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42929" y="27642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a-IR" sz="3200" dirty="0" smtClean="0">
                <a:solidFill>
                  <a:schemeClr val="bg1"/>
                </a:solidFill>
                <a:latin typeface="+mn-lt"/>
              </a:rPr>
              <a:t>اولین جلسه‌ی کمیسیون علوم، تحقیقات و فناوری</a:t>
            </a:r>
          </a:p>
          <a:p>
            <a:r>
              <a:rPr lang="ru-RU" sz="2400" dirty="0" smtClean="0">
                <a:solidFill>
                  <a:schemeClr val="bg1"/>
                </a:solidFill>
                <a:latin typeface="+mn-lt"/>
              </a:rPr>
              <a:t>Первое </a:t>
            </a:r>
            <a:r>
              <a:rPr lang="ru-RU" sz="2400" dirty="0">
                <a:solidFill>
                  <a:schemeClr val="bg1"/>
                </a:solidFill>
                <a:latin typeface="+mn-lt"/>
              </a:rPr>
              <a:t>заседание Комиссии по науке, исследованиям и технологиям</a:t>
            </a:r>
          </a:p>
        </p:txBody>
      </p:sp>
      <p:sp>
        <p:nvSpPr>
          <p:cNvPr id="21" name="Объект 2"/>
          <p:cNvSpPr txBox="1">
            <a:spLocks/>
          </p:cNvSpPr>
          <p:nvPr/>
        </p:nvSpPr>
        <p:spPr bwMode="auto">
          <a:xfrm>
            <a:off x="266301" y="1263702"/>
            <a:ext cx="11426557"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fa-IR" sz="2600" b="1" dirty="0" smtClean="0">
                <a:solidFill>
                  <a:schemeClr val="tx1">
                    <a:lumMod val="85000"/>
                    <a:lumOff val="15000"/>
                  </a:schemeClr>
                </a:solidFill>
                <a:cs typeface="Arial" panose="020B0604020202020204" pitchFamily="34" charset="0"/>
              </a:rPr>
              <a:t>اولین جلسه‌ی کمیسیون علوم، تحقیقات و فناوری در فوریه سال 2020 برگزار شد</a:t>
            </a:r>
          </a:p>
          <a:p>
            <a:pPr marL="0" indent="0" algn="ctr">
              <a:buNone/>
              <a:defRPr/>
            </a:pPr>
            <a:r>
              <a:rPr lang="ru-RU" sz="2600" b="1" dirty="0" smtClean="0">
                <a:solidFill>
                  <a:schemeClr val="tx1">
                    <a:lumMod val="85000"/>
                    <a:lumOff val="15000"/>
                  </a:schemeClr>
                </a:solidFill>
                <a:cs typeface="Arial" panose="020B0604020202020204" pitchFamily="34" charset="0"/>
              </a:rPr>
              <a:t>Первое организационное заседание Комиссии состоится в феврале 2021 года</a:t>
            </a:r>
            <a:endParaRPr lang="ru-RU" altLang="ru-RU" sz="2600" b="1" dirty="0">
              <a:solidFill>
                <a:srgbClr val="0070C0"/>
              </a:solidFill>
              <a:cs typeface="Arial" panose="020B0604020202020204" pitchFamily="34" charset="0"/>
            </a:endParaRPr>
          </a:p>
        </p:txBody>
      </p:sp>
      <p:sp>
        <p:nvSpPr>
          <p:cNvPr id="26" name="Объект 2"/>
          <p:cNvSpPr txBox="1">
            <a:spLocks/>
          </p:cNvSpPr>
          <p:nvPr/>
        </p:nvSpPr>
        <p:spPr bwMode="auto">
          <a:xfrm>
            <a:off x="266301" y="4008217"/>
            <a:ext cx="1167098" cy="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60000"/>
              </a:lnSpc>
              <a:buNone/>
              <a:defRPr/>
            </a:pPr>
            <a:r>
              <a:rPr lang="fa-IR" sz="1600" b="1" dirty="0" smtClean="0">
                <a:solidFill>
                  <a:schemeClr val="tx1">
                    <a:lumMod val="85000"/>
                    <a:lumOff val="15000"/>
                  </a:schemeClr>
                </a:solidFill>
                <a:cs typeface="Arial" panose="020B0604020202020204" pitchFamily="34" charset="0"/>
              </a:rPr>
              <a:t> روسیه</a:t>
            </a:r>
          </a:p>
          <a:p>
            <a:pPr marL="0" indent="0" algn="ctr">
              <a:lnSpc>
                <a:spcPct val="60000"/>
              </a:lnSpc>
              <a:buNone/>
              <a:defRPr/>
            </a:pPr>
            <a:r>
              <a:rPr lang="ru-RU" sz="1600" b="1" dirty="0" smtClean="0">
                <a:solidFill>
                  <a:schemeClr val="tx1">
                    <a:lumMod val="85000"/>
                    <a:lumOff val="15000"/>
                  </a:schemeClr>
                </a:solidFill>
                <a:cs typeface="Arial" panose="020B0604020202020204" pitchFamily="34" charset="0"/>
              </a:rPr>
              <a:t>Россия</a:t>
            </a:r>
            <a:endParaRPr lang="ru-RU" altLang="ru-RU" sz="1600" b="1" dirty="0">
              <a:solidFill>
                <a:srgbClr val="0070C0"/>
              </a:solidFill>
              <a:cs typeface="Arial" panose="020B0604020202020204" pitchFamily="34" charset="0"/>
            </a:endParaRPr>
          </a:p>
        </p:txBody>
      </p:sp>
      <p:pic>
        <p:nvPicPr>
          <p:cNvPr id="36" name="Рисунок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942" y="3227441"/>
            <a:ext cx="615778" cy="615778"/>
          </a:xfrm>
          <a:prstGeom prst="rect">
            <a:avLst/>
          </a:prstGeom>
        </p:spPr>
      </p:pic>
      <p:pic>
        <p:nvPicPr>
          <p:cNvPr id="37" name="Рисунок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615" y="3255400"/>
            <a:ext cx="615778" cy="615778"/>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288" y="3237086"/>
            <a:ext cx="615778" cy="61577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961" y="3227441"/>
            <a:ext cx="615778" cy="615778"/>
          </a:xfrm>
          <a:prstGeom prst="rect">
            <a:avLst/>
          </a:prstGeom>
        </p:spPr>
      </p:pic>
      <p:sp>
        <p:nvSpPr>
          <p:cNvPr id="38" name="Объект 2"/>
          <p:cNvSpPr txBox="1">
            <a:spLocks/>
          </p:cNvSpPr>
          <p:nvPr/>
        </p:nvSpPr>
        <p:spPr bwMode="auto">
          <a:xfrm>
            <a:off x="1546628" y="4008217"/>
            <a:ext cx="1167098" cy="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60000"/>
              </a:lnSpc>
              <a:buNone/>
              <a:defRPr/>
            </a:pPr>
            <a:r>
              <a:rPr lang="fa-IR" sz="1600" b="1" dirty="0" smtClean="0">
                <a:solidFill>
                  <a:schemeClr val="tx1">
                    <a:lumMod val="85000"/>
                    <a:lumOff val="15000"/>
                  </a:schemeClr>
                </a:solidFill>
                <a:cs typeface="Arial" panose="020B0604020202020204" pitchFamily="34" charset="0"/>
              </a:rPr>
              <a:t>ایران</a:t>
            </a:r>
          </a:p>
          <a:p>
            <a:pPr marL="0" indent="0" algn="ctr">
              <a:lnSpc>
                <a:spcPct val="60000"/>
              </a:lnSpc>
              <a:buNone/>
              <a:defRPr/>
            </a:pPr>
            <a:r>
              <a:rPr lang="ru-RU" sz="1600" b="1" dirty="0" smtClean="0">
                <a:solidFill>
                  <a:schemeClr val="tx1">
                    <a:lumMod val="85000"/>
                    <a:lumOff val="15000"/>
                  </a:schemeClr>
                </a:solidFill>
                <a:cs typeface="Arial" panose="020B0604020202020204" pitchFamily="34" charset="0"/>
              </a:rPr>
              <a:t>Иран</a:t>
            </a:r>
            <a:endParaRPr lang="ru-RU" altLang="ru-RU" sz="1600" b="1" dirty="0">
              <a:solidFill>
                <a:srgbClr val="0070C0"/>
              </a:solidFill>
              <a:cs typeface="Arial" panose="020B0604020202020204" pitchFamily="34" charset="0"/>
            </a:endParaRPr>
          </a:p>
        </p:txBody>
      </p:sp>
      <p:sp>
        <p:nvSpPr>
          <p:cNvPr id="39" name="Объект 2"/>
          <p:cNvSpPr txBox="1">
            <a:spLocks/>
          </p:cNvSpPr>
          <p:nvPr/>
        </p:nvSpPr>
        <p:spPr bwMode="auto">
          <a:xfrm>
            <a:off x="2641980" y="4008217"/>
            <a:ext cx="1604288" cy="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60000"/>
              </a:lnSpc>
              <a:buNone/>
              <a:defRPr/>
            </a:pPr>
            <a:r>
              <a:rPr lang="fa-IR" sz="1600" b="1" dirty="0" smtClean="0">
                <a:solidFill>
                  <a:schemeClr val="tx1">
                    <a:lumMod val="85000"/>
                    <a:lumOff val="15000"/>
                  </a:schemeClr>
                </a:solidFill>
                <a:cs typeface="Arial" panose="020B0604020202020204" pitchFamily="34" charset="0"/>
              </a:rPr>
              <a:t>آذربایجان</a:t>
            </a:r>
          </a:p>
          <a:p>
            <a:pPr marL="0" indent="0" algn="ctr">
              <a:lnSpc>
                <a:spcPct val="60000"/>
              </a:lnSpc>
              <a:buNone/>
              <a:defRPr/>
            </a:pPr>
            <a:r>
              <a:rPr lang="ru-RU" sz="1600" b="1" dirty="0" smtClean="0">
                <a:solidFill>
                  <a:schemeClr val="tx1">
                    <a:lumMod val="85000"/>
                    <a:lumOff val="15000"/>
                  </a:schemeClr>
                </a:solidFill>
                <a:cs typeface="Arial" panose="020B0604020202020204" pitchFamily="34" charset="0"/>
              </a:rPr>
              <a:t>Азербайджан</a:t>
            </a:r>
            <a:endParaRPr lang="ru-RU" altLang="ru-RU" sz="1600" b="1" dirty="0">
              <a:solidFill>
                <a:srgbClr val="0070C0"/>
              </a:solidFill>
              <a:cs typeface="Arial" panose="020B0604020202020204" pitchFamily="34" charset="0"/>
            </a:endParaRPr>
          </a:p>
        </p:txBody>
      </p:sp>
      <p:sp>
        <p:nvSpPr>
          <p:cNvPr id="40" name="Объект 2"/>
          <p:cNvSpPr txBox="1">
            <a:spLocks/>
          </p:cNvSpPr>
          <p:nvPr/>
        </p:nvSpPr>
        <p:spPr bwMode="auto">
          <a:xfrm>
            <a:off x="3891582" y="4008217"/>
            <a:ext cx="1604288" cy="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60000"/>
              </a:lnSpc>
              <a:buNone/>
              <a:defRPr/>
            </a:pPr>
            <a:r>
              <a:rPr lang="fa-IR" sz="1600" b="1" dirty="0" smtClean="0">
                <a:solidFill>
                  <a:schemeClr val="tx1">
                    <a:lumMod val="85000"/>
                    <a:lumOff val="15000"/>
                  </a:schemeClr>
                </a:solidFill>
                <a:cs typeface="Arial" panose="020B0604020202020204" pitchFamily="34" charset="0"/>
              </a:rPr>
              <a:t>قزاقستان</a:t>
            </a:r>
          </a:p>
          <a:p>
            <a:pPr marL="0" indent="0" algn="ctr">
              <a:lnSpc>
                <a:spcPct val="60000"/>
              </a:lnSpc>
              <a:buNone/>
              <a:defRPr/>
            </a:pPr>
            <a:r>
              <a:rPr lang="ru-RU" sz="1600" b="1" dirty="0" smtClean="0">
                <a:solidFill>
                  <a:schemeClr val="tx1">
                    <a:lumMod val="85000"/>
                    <a:lumOff val="15000"/>
                  </a:schemeClr>
                </a:solidFill>
                <a:cs typeface="Arial" panose="020B0604020202020204" pitchFamily="34" charset="0"/>
              </a:rPr>
              <a:t>Казахстан</a:t>
            </a:r>
            <a:endParaRPr lang="ru-RU" altLang="ru-RU" sz="1600" b="1" dirty="0">
              <a:solidFill>
                <a:srgbClr val="0070C0"/>
              </a:solidFill>
              <a:cs typeface="Arial" panose="020B0604020202020204" pitchFamily="34" charset="0"/>
            </a:endParaRPr>
          </a:p>
        </p:txBody>
      </p:sp>
      <p:sp>
        <p:nvSpPr>
          <p:cNvPr id="41" name="Объект 2"/>
          <p:cNvSpPr txBox="1">
            <a:spLocks/>
          </p:cNvSpPr>
          <p:nvPr/>
        </p:nvSpPr>
        <p:spPr bwMode="auto">
          <a:xfrm>
            <a:off x="124842" y="2406867"/>
            <a:ext cx="5573248" cy="55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fa-IR" sz="2400" b="1" dirty="0" smtClean="0">
                <a:solidFill>
                  <a:schemeClr val="tx1">
                    <a:lumMod val="85000"/>
                    <a:lumOff val="15000"/>
                  </a:schemeClr>
                </a:solidFill>
                <a:cs typeface="Arial" panose="020B0604020202020204" pitchFamily="34" charset="0"/>
              </a:rPr>
              <a:t>کشورهای شرکت‌کننده</a:t>
            </a:r>
          </a:p>
          <a:p>
            <a:pPr marL="0" indent="0" algn="ctr">
              <a:buNone/>
              <a:defRPr/>
            </a:pPr>
            <a:r>
              <a:rPr lang="ru-RU" sz="2400" b="1" dirty="0" smtClean="0">
                <a:solidFill>
                  <a:schemeClr val="tx1">
                    <a:lumMod val="85000"/>
                    <a:lumOff val="15000"/>
                  </a:schemeClr>
                </a:solidFill>
                <a:cs typeface="Arial" panose="020B0604020202020204" pitchFamily="34" charset="0"/>
              </a:rPr>
              <a:t>Страны - участники</a:t>
            </a:r>
            <a:endParaRPr lang="ru-RU" altLang="ru-RU" sz="2400" b="1" dirty="0">
              <a:solidFill>
                <a:srgbClr val="0070C0"/>
              </a:solidFill>
              <a:cs typeface="Arial" panose="020B0604020202020204" pitchFamily="34" charset="0"/>
            </a:endParaRPr>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849" y="3115703"/>
            <a:ext cx="814133" cy="814133"/>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6685" y="3115703"/>
            <a:ext cx="818061" cy="818061"/>
          </a:xfrm>
          <a:prstGeom prst="rect">
            <a:avLst/>
          </a:prstGeom>
        </p:spPr>
      </p:pic>
      <p:sp>
        <p:nvSpPr>
          <p:cNvPr id="42" name="Объект 2"/>
          <p:cNvSpPr txBox="1">
            <a:spLocks/>
          </p:cNvSpPr>
          <p:nvPr/>
        </p:nvSpPr>
        <p:spPr bwMode="auto">
          <a:xfrm>
            <a:off x="6306476" y="2237711"/>
            <a:ext cx="5573248" cy="55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sz="2400" b="1" dirty="0" smtClean="0">
                <a:solidFill>
                  <a:schemeClr val="tx1">
                    <a:lumMod val="85000"/>
                    <a:lumOff val="15000"/>
                  </a:schemeClr>
                </a:solidFill>
                <a:cs typeface="Arial" panose="020B0604020202020204" pitchFamily="34" charset="0"/>
              </a:rPr>
              <a:t> </a:t>
            </a:r>
            <a:r>
              <a:rPr lang="fa-IR" sz="2400" b="1" dirty="0" smtClean="0">
                <a:solidFill>
                  <a:schemeClr val="tx1">
                    <a:lumMod val="85000"/>
                    <a:lumOff val="15000"/>
                  </a:schemeClr>
                </a:solidFill>
                <a:cs typeface="Arial" panose="020B0604020202020204" pitchFamily="34" charset="0"/>
              </a:rPr>
              <a:t>تمهیدات و مصوبه‌ها</a:t>
            </a:r>
          </a:p>
          <a:p>
            <a:pPr marL="0" indent="0" algn="ctr">
              <a:buNone/>
              <a:defRPr/>
            </a:pPr>
            <a:r>
              <a:rPr lang="ru-RU" sz="2400" b="1" dirty="0" smtClean="0">
                <a:solidFill>
                  <a:schemeClr val="tx1">
                    <a:lumMod val="85000"/>
                    <a:lumOff val="15000"/>
                  </a:schemeClr>
                </a:solidFill>
                <a:cs typeface="Arial" panose="020B0604020202020204" pitchFamily="34" charset="0"/>
              </a:rPr>
              <a:t>Разработаны </a:t>
            </a:r>
            <a:r>
              <a:rPr lang="ru-RU" sz="2400" b="1" dirty="0">
                <a:solidFill>
                  <a:schemeClr val="tx1">
                    <a:lumMod val="85000"/>
                    <a:lumOff val="15000"/>
                  </a:schemeClr>
                </a:solidFill>
                <a:cs typeface="Arial" panose="020B0604020202020204" pitchFamily="34" charset="0"/>
              </a:rPr>
              <a:t>и приняты</a:t>
            </a:r>
            <a:endParaRPr lang="ru-RU" altLang="ru-RU" sz="2400" b="1" dirty="0">
              <a:solidFill>
                <a:srgbClr val="0070C0"/>
              </a:solidFill>
              <a:cs typeface="Arial" panose="020B0604020202020204" pitchFamily="34" charset="0"/>
            </a:endParaRPr>
          </a:p>
        </p:txBody>
      </p:sp>
      <p:sp>
        <p:nvSpPr>
          <p:cNvPr id="43" name="Объект 2"/>
          <p:cNvSpPr txBox="1">
            <a:spLocks/>
          </p:cNvSpPr>
          <p:nvPr/>
        </p:nvSpPr>
        <p:spPr bwMode="auto">
          <a:xfrm>
            <a:off x="6943596" y="3929836"/>
            <a:ext cx="2104238" cy="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fa-IR" sz="1600" b="1" dirty="0" smtClean="0">
                <a:solidFill>
                  <a:schemeClr val="tx1">
                    <a:lumMod val="85000"/>
                    <a:lumOff val="15000"/>
                  </a:schemeClr>
                </a:solidFill>
                <a:cs typeface="Arial" panose="020B0604020202020204" pitchFamily="34" charset="0"/>
              </a:rPr>
              <a:t>آیین‌نامه کار کمیسیون</a:t>
            </a:r>
          </a:p>
          <a:p>
            <a:pPr marL="0" indent="0" algn="ctr">
              <a:buNone/>
              <a:defRPr/>
            </a:pPr>
            <a:r>
              <a:rPr lang="ru-RU" sz="1600" b="1" dirty="0" smtClean="0">
                <a:solidFill>
                  <a:schemeClr val="tx1">
                    <a:lumMod val="85000"/>
                    <a:lumOff val="15000"/>
                  </a:schemeClr>
                </a:solidFill>
                <a:cs typeface="Arial" panose="020B0604020202020204" pitchFamily="34" charset="0"/>
              </a:rPr>
              <a:t>Положение </a:t>
            </a:r>
            <a:br>
              <a:rPr lang="ru-RU" sz="1600" b="1" dirty="0" smtClean="0">
                <a:solidFill>
                  <a:schemeClr val="tx1">
                    <a:lumMod val="85000"/>
                    <a:lumOff val="15000"/>
                  </a:schemeClr>
                </a:solidFill>
                <a:cs typeface="Arial" panose="020B0604020202020204" pitchFamily="34" charset="0"/>
              </a:rPr>
            </a:br>
            <a:r>
              <a:rPr lang="ru-RU" sz="1600" b="1" dirty="0" smtClean="0">
                <a:solidFill>
                  <a:schemeClr val="tx1">
                    <a:lumMod val="85000"/>
                    <a:lumOff val="15000"/>
                  </a:schemeClr>
                </a:solidFill>
                <a:cs typeface="Arial" panose="020B0604020202020204" pitchFamily="34" charset="0"/>
              </a:rPr>
              <a:t>о </a:t>
            </a:r>
            <a:r>
              <a:rPr lang="ru-RU" sz="1600" b="1" dirty="0">
                <a:solidFill>
                  <a:schemeClr val="tx1">
                    <a:lumMod val="85000"/>
                    <a:lumOff val="15000"/>
                  </a:schemeClr>
                </a:solidFill>
                <a:cs typeface="Arial" panose="020B0604020202020204" pitchFamily="34" charset="0"/>
              </a:rPr>
              <a:t>работе Комиссии</a:t>
            </a:r>
            <a:endParaRPr lang="ru-RU" altLang="ru-RU" sz="1600" b="1" dirty="0">
              <a:solidFill>
                <a:srgbClr val="0070C0"/>
              </a:solidFill>
              <a:cs typeface="Arial" panose="020B0604020202020204" pitchFamily="34" charset="0"/>
            </a:endParaRPr>
          </a:p>
        </p:txBody>
      </p:sp>
      <p:sp>
        <p:nvSpPr>
          <p:cNvPr id="44" name="Объект 2"/>
          <p:cNvSpPr txBox="1">
            <a:spLocks/>
          </p:cNvSpPr>
          <p:nvPr/>
        </p:nvSpPr>
        <p:spPr bwMode="auto">
          <a:xfrm>
            <a:off x="9093100" y="3929836"/>
            <a:ext cx="2104238" cy="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fa-IR" sz="1600" b="1" dirty="0" smtClean="0">
                <a:solidFill>
                  <a:schemeClr val="tx1">
                    <a:lumMod val="85000"/>
                    <a:lumOff val="15000"/>
                  </a:schemeClr>
                </a:solidFill>
                <a:cs typeface="Arial" panose="020B0604020202020204" pitchFamily="34" charset="0"/>
              </a:rPr>
              <a:t>نقشه‌ی راه</a:t>
            </a:r>
          </a:p>
          <a:p>
            <a:pPr marL="0" indent="0" algn="ctr">
              <a:buNone/>
              <a:defRPr/>
            </a:pPr>
            <a:r>
              <a:rPr lang="ru-RU" sz="1600" b="1" dirty="0" smtClean="0">
                <a:solidFill>
                  <a:schemeClr val="tx1">
                    <a:lumMod val="85000"/>
                    <a:lumOff val="15000"/>
                  </a:schemeClr>
                </a:solidFill>
                <a:cs typeface="Arial" panose="020B0604020202020204" pitchFamily="34" charset="0"/>
              </a:rPr>
              <a:t>Дорожная</a:t>
            </a:r>
            <a:br>
              <a:rPr lang="ru-RU" sz="1600" b="1" dirty="0" smtClean="0">
                <a:solidFill>
                  <a:schemeClr val="tx1">
                    <a:lumMod val="85000"/>
                    <a:lumOff val="15000"/>
                  </a:schemeClr>
                </a:solidFill>
                <a:cs typeface="Arial" panose="020B0604020202020204" pitchFamily="34" charset="0"/>
              </a:rPr>
            </a:br>
            <a:r>
              <a:rPr lang="ru-RU" sz="1600" b="1" dirty="0" smtClean="0">
                <a:solidFill>
                  <a:schemeClr val="tx1">
                    <a:lumMod val="85000"/>
                    <a:lumOff val="15000"/>
                  </a:schemeClr>
                </a:solidFill>
                <a:cs typeface="Arial" panose="020B0604020202020204" pitchFamily="34" charset="0"/>
              </a:rPr>
              <a:t>карта</a:t>
            </a:r>
            <a:endParaRPr lang="ru-RU" altLang="ru-RU" sz="1600" b="1" dirty="0">
              <a:solidFill>
                <a:srgbClr val="0070C0"/>
              </a:solidFill>
              <a:cs typeface="Arial" panose="020B0604020202020204" pitchFamily="34" charset="0"/>
            </a:endParaRPr>
          </a:p>
        </p:txBody>
      </p:sp>
      <p:sp>
        <p:nvSpPr>
          <p:cNvPr id="45" name="Объект 2"/>
          <p:cNvSpPr txBox="1">
            <a:spLocks/>
          </p:cNvSpPr>
          <p:nvPr/>
        </p:nvSpPr>
        <p:spPr bwMode="auto">
          <a:xfrm>
            <a:off x="911309" y="5448825"/>
            <a:ext cx="10369384"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sz="2600" b="1" dirty="0" smtClean="0">
                <a:solidFill>
                  <a:schemeClr val="tx1">
                    <a:lumMod val="85000"/>
                    <a:lumOff val="15000"/>
                  </a:schemeClr>
                </a:solidFill>
                <a:cs typeface="Arial" panose="020B0604020202020204" pitchFamily="34" charset="0"/>
              </a:rPr>
              <a:t>Второе заседание Комиссии состоится в феврале 2021 г.</a:t>
            </a:r>
            <a:endParaRPr lang="fa-IR" sz="2600" b="1" dirty="0" smtClean="0">
              <a:solidFill>
                <a:schemeClr val="tx1">
                  <a:lumMod val="85000"/>
                  <a:lumOff val="15000"/>
                </a:schemeClr>
              </a:solidFill>
              <a:cs typeface="Arial" panose="020B0604020202020204" pitchFamily="34" charset="0"/>
            </a:endParaRPr>
          </a:p>
          <a:p>
            <a:pPr marL="0" indent="0" algn="ctr">
              <a:buNone/>
              <a:defRPr/>
            </a:pPr>
            <a:r>
              <a:rPr lang="fa-IR" altLang="ru-RU" sz="2600" b="1" dirty="0" smtClean="0">
                <a:solidFill>
                  <a:schemeClr val="tx1">
                    <a:lumMod val="85000"/>
                    <a:lumOff val="15000"/>
                  </a:schemeClr>
                </a:solidFill>
                <a:cs typeface="Arial" panose="020B0604020202020204" pitchFamily="34" charset="0"/>
              </a:rPr>
              <a:t>دومین جلسه‌ی کمیسیون در نیمه‌ی نخست سال 2021 برگزار خواهد شد.</a:t>
            </a:r>
            <a:endParaRPr lang="ru-RU" altLang="ru-RU" sz="2600" b="1" dirty="0">
              <a:solidFill>
                <a:srgbClr val="0070C0"/>
              </a:solidFill>
              <a:cs typeface="Arial" panose="020B0604020202020204" pitchFamily="34" charset="0"/>
            </a:endParaRPr>
          </a:p>
        </p:txBody>
      </p:sp>
    </p:spTree>
    <p:extLst>
      <p:ext uri="{BB962C8B-B14F-4D97-AF65-F5344CB8AC3E}">
        <p14:creationId xmlns:p14="http://schemas.microsoft.com/office/powerpoint/2010/main" val="418152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96996" y="279822"/>
            <a:ext cx="11562495"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a-IR" sz="2400" dirty="0" smtClean="0">
                <a:solidFill>
                  <a:schemeClr val="bg1"/>
                </a:solidFill>
                <a:latin typeface="+mn-lt"/>
              </a:rPr>
              <a:t>کانال تلگرام جهت دستیابی به اخبار کمیسیون علوم، تحقیقات و فناوری</a:t>
            </a:r>
          </a:p>
          <a:p>
            <a:r>
              <a:rPr lang="en-US" sz="2400" dirty="0" smtClean="0">
                <a:solidFill>
                  <a:schemeClr val="bg1"/>
                </a:solidFill>
                <a:latin typeface="+mn-lt"/>
              </a:rPr>
              <a:t>Telegram-</a:t>
            </a:r>
            <a:r>
              <a:rPr lang="ru-RU" sz="2400" dirty="0">
                <a:solidFill>
                  <a:schemeClr val="bg1"/>
                </a:solidFill>
                <a:latin typeface="+mn-lt"/>
              </a:rPr>
              <a:t>канал </a:t>
            </a:r>
            <a:r>
              <a:rPr lang="ru-RU" sz="2400" dirty="0" smtClean="0">
                <a:solidFill>
                  <a:schemeClr val="bg1"/>
                </a:solidFill>
                <a:latin typeface="+mn-lt"/>
              </a:rPr>
              <a:t>в рамках работы Комиссии по науке, исследованиям и технологиям </a:t>
            </a:r>
            <a:endParaRPr lang="ru-RU" sz="2400" dirty="0">
              <a:solidFill>
                <a:schemeClr val="bg1"/>
              </a:solidFill>
              <a:latin typeface="+mn-lt"/>
            </a:endParaRPr>
          </a:p>
        </p:txBody>
      </p:sp>
      <p:sp>
        <p:nvSpPr>
          <p:cNvPr id="21" name="Объект 2"/>
          <p:cNvSpPr txBox="1">
            <a:spLocks/>
          </p:cNvSpPr>
          <p:nvPr/>
        </p:nvSpPr>
        <p:spPr bwMode="auto">
          <a:xfrm>
            <a:off x="795399" y="1346701"/>
            <a:ext cx="10415450" cy="9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fa-IR" sz="2600" dirty="0">
                <a:solidFill>
                  <a:schemeClr val="tx1">
                    <a:lumMod val="85000"/>
                    <a:lumOff val="15000"/>
                  </a:schemeClr>
                </a:solidFill>
                <a:cs typeface="Arial" panose="020B0604020202020204" pitchFamily="34" charset="0"/>
              </a:rPr>
              <a:t> </a:t>
            </a:r>
            <a:r>
              <a:rPr lang="fa-IR" sz="2600" dirty="0" smtClean="0">
                <a:solidFill>
                  <a:schemeClr val="tx1">
                    <a:lumMod val="85000"/>
                    <a:lumOff val="15000"/>
                  </a:schemeClr>
                </a:solidFill>
                <a:cs typeface="Arial" panose="020B0604020202020204" pitchFamily="34" charset="0"/>
              </a:rPr>
              <a:t>جهت دستیابی به اطلاعات </a:t>
            </a:r>
            <a:r>
              <a:rPr lang="fa-IR" sz="2800" dirty="0" smtClean="0">
                <a:solidFill>
                  <a:schemeClr val="tx1">
                    <a:lumMod val="85000"/>
                    <a:lumOff val="15000"/>
                  </a:schemeClr>
                </a:solidFill>
              </a:rPr>
              <a:t>ساخته </a:t>
            </a:r>
            <a:r>
              <a:rPr lang="fa-IR" sz="2800" dirty="0">
                <a:solidFill>
                  <a:schemeClr val="tx1">
                    <a:lumMod val="85000"/>
                    <a:lumOff val="15000"/>
                  </a:schemeClr>
                </a:solidFill>
              </a:rPr>
              <a:t>شده </a:t>
            </a:r>
            <a:r>
              <a:rPr lang="fa-IR" sz="2800" dirty="0" smtClean="0">
                <a:solidFill>
                  <a:schemeClr val="tx1">
                    <a:lumMod val="85000"/>
                    <a:lumOff val="15000"/>
                  </a:schemeClr>
                </a:solidFill>
              </a:rPr>
              <a:t>است</a:t>
            </a:r>
            <a:r>
              <a:rPr lang="en-US" sz="2800" dirty="0" err="1" smtClean="0">
                <a:latin typeface="Times New Roman" panose="02020603050405020304" pitchFamily="18" charset="0"/>
                <a:ea typeface="Calibri" panose="020F0502020204030204" pitchFamily="34" charset="0"/>
              </a:rPr>
              <a:t>CaspanScienceGroup</a:t>
            </a:r>
            <a:r>
              <a:rPr lang="fa-IR" sz="2800" dirty="0" smtClean="0">
                <a:latin typeface="Times New Roman" panose="02020603050405020304" pitchFamily="18" charset="0"/>
                <a:ea typeface="Calibri" panose="020F0502020204030204" pitchFamily="34" charset="0"/>
              </a:rPr>
              <a:t>کانال تلگرام </a:t>
            </a:r>
          </a:p>
          <a:p>
            <a:pPr marL="0" indent="0" algn="ctr">
              <a:buNone/>
              <a:defRPr/>
            </a:pPr>
            <a:r>
              <a:rPr lang="ru-RU" sz="2600" dirty="0" smtClean="0">
                <a:solidFill>
                  <a:schemeClr val="tx1">
                    <a:lumMod val="85000"/>
                    <a:lumOff val="15000"/>
                  </a:schemeClr>
                </a:solidFill>
                <a:cs typeface="Arial" panose="020B0604020202020204" pitchFamily="34" charset="0"/>
              </a:rPr>
              <a:t>Для </a:t>
            </a:r>
            <a:r>
              <a:rPr lang="ru-RU" sz="2600" dirty="0">
                <a:solidFill>
                  <a:schemeClr val="tx1">
                    <a:lumMod val="85000"/>
                    <a:lumOff val="15000"/>
                  </a:schemeClr>
                </a:solidFill>
                <a:cs typeface="Arial" panose="020B0604020202020204" pitchFamily="34" charset="0"/>
              </a:rPr>
              <a:t>оперативного обмена информацией создан Telegram-канал </a:t>
            </a:r>
            <a:r>
              <a:rPr lang="ru-RU" sz="2600" b="1" dirty="0" err="1" smtClean="0">
                <a:solidFill>
                  <a:schemeClr val="tx1">
                    <a:lumMod val="85000"/>
                    <a:lumOff val="15000"/>
                  </a:schemeClr>
                </a:solidFill>
                <a:cs typeface="Arial" panose="020B0604020202020204" pitchFamily="34" charset="0"/>
              </a:rPr>
              <a:t>Casp</a:t>
            </a:r>
            <a:r>
              <a:rPr lang="en-US" sz="2600" b="1" dirty="0" err="1" smtClean="0">
                <a:solidFill>
                  <a:schemeClr val="tx1">
                    <a:lumMod val="85000"/>
                    <a:lumOff val="15000"/>
                  </a:schemeClr>
                </a:solidFill>
                <a:cs typeface="Arial" panose="020B0604020202020204" pitchFamily="34" charset="0"/>
              </a:rPr>
              <a:t>i</a:t>
            </a:r>
            <a:r>
              <a:rPr lang="ru-RU" sz="2600" b="1" dirty="0" err="1" smtClean="0">
                <a:solidFill>
                  <a:schemeClr val="tx1">
                    <a:lumMod val="85000"/>
                    <a:lumOff val="15000"/>
                  </a:schemeClr>
                </a:solidFill>
                <a:cs typeface="Arial" panose="020B0604020202020204" pitchFamily="34" charset="0"/>
              </a:rPr>
              <a:t>anScienceGroup</a:t>
            </a:r>
            <a:endParaRPr lang="ru-RU" altLang="ru-RU" sz="2600" b="1" dirty="0">
              <a:solidFill>
                <a:srgbClr val="0070C0"/>
              </a:solidFill>
              <a:cs typeface="Arial" panose="020B0604020202020204" pitchFamily="34" charset="0"/>
            </a:endParaRPr>
          </a:p>
        </p:txBody>
      </p:sp>
      <p:pic>
        <p:nvPicPr>
          <p:cNvPr id="2050" name="Picture 2" descr="http://caspscience.asu.edu.ru/images/Image/tele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43" y="2780643"/>
            <a:ext cx="4407716" cy="330841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292" y="3120401"/>
            <a:ext cx="2628900" cy="2628900"/>
          </a:xfrm>
          <a:prstGeom prst="rect">
            <a:avLst/>
          </a:prstGeom>
        </p:spPr>
      </p:pic>
    </p:spTree>
    <p:extLst>
      <p:ext uri="{BB962C8B-B14F-4D97-AF65-F5344CB8AC3E}">
        <p14:creationId xmlns:p14="http://schemas.microsoft.com/office/powerpoint/2010/main" val="3923226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8905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42929" y="27642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a-IR" sz="2400" dirty="0">
                <a:solidFill>
                  <a:schemeClr val="bg1"/>
                </a:solidFill>
                <a:latin typeface="+mn-lt"/>
              </a:rPr>
              <a:t> </a:t>
            </a:r>
            <a:r>
              <a:rPr lang="fa-IR" sz="2400" dirty="0" smtClean="0">
                <a:solidFill>
                  <a:schemeClr val="bg1"/>
                </a:solidFill>
                <a:latin typeface="+mn-lt"/>
              </a:rPr>
              <a:t>وب سایت کمیسیون علم، تحقیقات و فناوری</a:t>
            </a:r>
          </a:p>
          <a:p>
            <a:r>
              <a:rPr lang="ru-RU" sz="2400" dirty="0" smtClean="0">
                <a:solidFill>
                  <a:schemeClr val="bg1"/>
                </a:solidFill>
                <a:latin typeface="+mn-lt"/>
              </a:rPr>
              <a:t>Сайт </a:t>
            </a:r>
            <a:r>
              <a:rPr lang="ru-RU" sz="2400" dirty="0">
                <a:solidFill>
                  <a:schemeClr val="bg1"/>
                </a:solidFill>
                <a:latin typeface="+mn-lt"/>
              </a:rPr>
              <a:t>Комиссии по науке, исследованиям и технологиям</a:t>
            </a:r>
          </a:p>
        </p:txBody>
      </p:sp>
      <p:pic>
        <p:nvPicPr>
          <p:cNvPr id="2" name="Рисунок 1"/>
          <p:cNvPicPr>
            <a:picLocks noChangeAspect="1"/>
          </p:cNvPicPr>
          <p:nvPr/>
        </p:nvPicPr>
        <p:blipFill>
          <a:blip r:embed="rId3"/>
          <a:stretch>
            <a:fillRect/>
          </a:stretch>
        </p:blipFill>
        <p:spPr>
          <a:xfrm>
            <a:off x="2355271" y="1612757"/>
            <a:ext cx="7490559" cy="3960525"/>
          </a:xfrm>
          <a:prstGeom prst="rect">
            <a:avLst/>
          </a:prstGeom>
        </p:spPr>
      </p:pic>
      <p:sp>
        <p:nvSpPr>
          <p:cNvPr id="21" name="Объект 2"/>
          <p:cNvSpPr txBox="1">
            <a:spLocks/>
          </p:cNvSpPr>
          <p:nvPr/>
        </p:nvSpPr>
        <p:spPr bwMode="auto">
          <a:xfrm>
            <a:off x="4223901" y="1116319"/>
            <a:ext cx="374420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600" b="1" dirty="0">
                <a:solidFill>
                  <a:schemeClr val="tx1">
                    <a:lumMod val="85000"/>
                    <a:lumOff val="15000"/>
                  </a:schemeClr>
                </a:solidFill>
                <a:cs typeface="Arial" panose="020B0604020202020204" pitchFamily="34" charset="0"/>
              </a:rPr>
              <a:t>caspscience.asu.edu.ru</a:t>
            </a:r>
            <a:endParaRPr lang="ru-RU" altLang="ru-RU" sz="2600" b="1" dirty="0">
              <a:solidFill>
                <a:srgbClr val="0070C0"/>
              </a:solidFill>
              <a:cs typeface="Arial" panose="020B0604020202020204" pitchFamily="34" charset="0"/>
            </a:endParaRPr>
          </a:p>
        </p:txBody>
      </p:sp>
      <p:sp>
        <p:nvSpPr>
          <p:cNvPr id="11" name="Объект 2"/>
          <p:cNvSpPr txBox="1">
            <a:spLocks/>
          </p:cNvSpPr>
          <p:nvPr/>
        </p:nvSpPr>
        <p:spPr bwMode="auto">
          <a:xfrm>
            <a:off x="256784" y="5657839"/>
            <a:ext cx="11949072"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SA" sz="2400" dirty="0"/>
              <a:t>از اعضای کمیسیون خواهشمندیم تا مطالب </a:t>
            </a:r>
            <a:r>
              <a:rPr lang="ar-SA" sz="2400" dirty="0" smtClean="0"/>
              <a:t>خود</a:t>
            </a:r>
            <a:r>
              <a:rPr lang="fa-IR" sz="2400" dirty="0" smtClean="0"/>
              <a:t> (</a:t>
            </a:r>
            <a:r>
              <a:rPr lang="ar-SA" sz="2400" dirty="0" smtClean="0"/>
              <a:t>اخبار</a:t>
            </a:r>
            <a:r>
              <a:rPr lang="ar-SA" sz="2400" dirty="0"/>
              <a:t>، رویدادها و </a:t>
            </a:r>
            <a:r>
              <a:rPr lang="ar-SA" sz="2400" dirty="0" smtClean="0"/>
              <a:t>دستاوردها</a:t>
            </a:r>
            <a:r>
              <a:rPr lang="fa-IR" sz="2400" dirty="0" smtClean="0"/>
              <a:t>)</a:t>
            </a:r>
            <a:r>
              <a:rPr lang="ar-SA" sz="2400" dirty="0" smtClean="0"/>
              <a:t> </a:t>
            </a:r>
            <a:r>
              <a:rPr lang="ar-SA" sz="2400" dirty="0"/>
              <a:t>را برای انتشار در سایت ارسال </a:t>
            </a:r>
            <a:r>
              <a:rPr lang="fa-IR" sz="2400" dirty="0" smtClean="0"/>
              <a:t>کنند</a:t>
            </a:r>
          </a:p>
          <a:p>
            <a:pPr marL="0" indent="0" algn="ctr">
              <a:buNone/>
              <a:defRPr/>
            </a:pPr>
            <a:r>
              <a:rPr lang="ar-SA" sz="2400" dirty="0" smtClean="0"/>
              <a:t> </a:t>
            </a:r>
            <a:r>
              <a:rPr lang="ru-RU" sz="1800" dirty="0" smtClean="0">
                <a:solidFill>
                  <a:schemeClr val="tx1">
                    <a:lumMod val="85000"/>
                    <a:lumOff val="15000"/>
                  </a:schemeClr>
                </a:solidFill>
                <a:cs typeface="Arial" panose="020B0604020202020204" pitchFamily="34" charset="0"/>
              </a:rPr>
              <a:t>Просим </a:t>
            </a:r>
            <a:r>
              <a:rPr lang="ru-RU" sz="1800" dirty="0">
                <a:solidFill>
                  <a:schemeClr val="tx1">
                    <a:lumMod val="85000"/>
                    <a:lumOff val="15000"/>
                  </a:schemeClr>
                </a:solidFill>
                <a:cs typeface="Arial" panose="020B0604020202020204" pitchFamily="34" charset="0"/>
              </a:rPr>
              <a:t>членов Комиссии предоставлять для размещения на сайте свои материалы (новости, события, успехи)</a:t>
            </a:r>
            <a:endParaRPr lang="ru-RU" altLang="ru-RU" sz="1800" dirty="0">
              <a:solidFill>
                <a:srgbClr val="0070C0"/>
              </a:solidFill>
              <a:cs typeface="Arial" panose="020B0604020202020204" pitchFamily="34" charset="0"/>
            </a:endParaRPr>
          </a:p>
        </p:txBody>
      </p:sp>
    </p:spTree>
    <p:extLst>
      <p:ext uri="{BB962C8B-B14F-4D97-AF65-F5344CB8AC3E}">
        <p14:creationId xmlns:p14="http://schemas.microsoft.com/office/powerpoint/2010/main" val="373446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419469" y="407052"/>
            <a:ext cx="11910414"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ar-SA" sz="2800" dirty="0">
                <a:solidFill>
                  <a:schemeClr val="bg1"/>
                </a:solidFill>
              </a:rPr>
              <a:t>انتشار </a:t>
            </a:r>
            <a:r>
              <a:rPr lang="ar-SA" sz="2800" dirty="0" smtClean="0">
                <a:solidFill>
                  <a:schemeClr val="bg1"/>
                </a:solidFill>
              </a:rPr>
              <a:t>مجلات</a:t>
            </a:r>
            <a:r>
              <a:rPr lang="fa-IR" sz="2800" dirty="0" smtClean="0">
                <a:solidFill>
                  <a:schemeClr val="bg1"/>
                </a:solidFill>
              </a:rPr>
              <a:t> </a:t>
            </a:r>
            <a:r>
              <a:rPr lang="ar-SA" sz="2800" dirty="0" smtClean="0">
                <a:solidFill>
                  <a:schemeClr val="bg1"/>
                </a:solidFill>
              </a:rPr>
              <a:t>مشترک </a:t>
            </a:r>
            <a:r>
              <a:rPr lang="ar-SA" sz="2800" dirty="0">
                <a:solidFill>
                  <a:schemeClr val="bg1"/>
                </a:solidFill>
              </a:rPr>
              <a:t>علمی دانشگاه‌های اعضای </a:t>
            </a:r>
            <a:r>
              <a:rPr lang="fa-IR" sz="2800" dirty="0" smtClean="0">
                <a:solidFill>
                  <a:schemeClr val="bg1"/>
                </a:solidFill>
              </a:rPr>
              <a:t>اتحادیه</a:t>
            </a:r>
          </a:p>
          <a:p>
            <a:pPr>
              <a:lnSpc>
                <a:spcPct val="80000"/>
              </a:lnSpc>
            </a:pPr>
            <a:r>
              <a:rPr lang="ar-SA" sz="2400" dirty="0" smtClean="0">
                <a:solidFill>
                  <a:schemeClr val="bg1"/>
                </a:solidFill>
              </a:rPr>
              <a:t> </a:t>
            </a:r>
            <a:r>
              <a:rPr lang="ru-RU" sz="2000" dirty="0" smtClean="0">
                <a:solidFill>
                  <a:schemeClr val="bg1"/>
                </a:solidFill>
                <a:latin typeface="+mn-lt"/>
              </a:rPr>
              <a:t>Совместные </a:t>
            </a:r>
            <a:r>
              <a:rPr lang="ru-RU" sz="2000" dirty="0">
                <a:solidFill>
                  <a:schemeClr val="bg1"/>
                </a:solidFill>
                <a:latin typeface="+mn-lt"/>
              </a:rPr>
              <a:t>публикации и продвижение научных </a:t>
            </a:r>
            <a:r>
              <a:rPr lang="ru-RU" sz="2000" dirty="0" smtClean="0">
                <a:solidFill>
                  <a:schemeClr val="bg1"/>
                </a:solidFill>
                <a:latin typeface="+mn-lt"/>
              </a:rPr>
              <a:t>журналов</a:t>
            </a:r>
            <a:r>
              <a:rPr lang="en-US" sz="2000" dirty="0" smtClean="0">
                <a:solidFill>
                  <a:schemeClr val="bg1"/>
                </a:solidFill>
                <a:latin typeface="+mn-lt"/>
              </a:rPr>
              <a:t/>
            </a:r>
            <a:br>
              <a:rPr lang="en-US" sz="2000" dirty="0" smtClean="0">
                <a:solidFill>
                  <a:schemeClr val="bg1"/>
                </a:solidFill>
                <a:latin typeface="+mn-lt"/>
              </a:rPr>
            </a:br>
            <a:r>
              <a:rPr lang="ru-RU" sz="2000" dirty="0" smtClean="0">
                <a:solidFill>
                  <a:schemeClr val="bg1"/>
                </a:solidFill>
                <a:latin typeface="+mn-lt"/>
              </a:rPr>
              <a:t>университетов </a:t>
            </a:r>
            <a:r>
              <a:rPr lang="ru-RU" sz="2000" dirty="0">
                <a:solidFill>
                  <a:schemeClr val="bg1"/>
                </a:solidFill>
                <a:latin typeface="+mn-lt"/>
              </a:rPr>
              <a:t>– членов Ассоциации</a:t>
            </a:r>
          </a:p>
        </p:txBody>
      </p:sp>
      <p:sp>
        <p:nvSpPr>
          <p:cNvPr id="21" name="Объект 2"/>
          <p:cNvSpPr txBox="1">
            <a:spLocks/>
          </p:cNvSpPr>
          <p:nvPr/>
        </p:nvSpPr>
        <p:spPr bwMode="auto">
          <a:xfrm>
            <a:off x="7393482" y="1296492"/>
            <a:ext cx="4798519"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SA" sz="2000" dirty="0"/>
              <a:t>مجله‌ی علمی رسمی </a:t>
            </a:r>
            <a:r>
              <a:rPr lang="fa-IR" sz="2000" dirty="0" smtClean="0"/>
              <a:t>اتحادیه‌ی</a:t>
            </a:r>
            <a:r>
              <a:rPr lang="ar-SA" sz="2000" dirty="0" smtClean="0"/>
              <a:t> </a:t>
            </a:r>
            <a:r>
              <a:rPr lang="ar-SA" sz="2000" dirty="0"/>
              <a:t>دانشگاه‌های دولتی حاشیه‌ی دریای کاسپین «مجله‌ی علوم محیط زیست </a:t>
            </a:r>
            <a:r>
              <a:rPr lang="ar-SA" sz="2000" dirty="0" smtClean="0"/>
              <a:t>کاسپین» </a:t>
            </a:r>
            <a:r>
              <a:rPr lang="fa-IR" sz="2000" dirty="0" smtClean="0"/>
              <a:t>با</a:t>
            </a:r>
            <a:r>
              <a:rPr lang="ar-SA" sz="2000" dirty="0" smtClean="0"/>
              <a:t>موفقیت در مجموعه‌ی فهرست </a:t>
            </a:r>
            <a:r>
              <a:rPr lang="ar-SA" sz="2000" dirty="0"/>
              <a:t>بندی شده </a:t>
            </a:r>
            <a:r>
              <a:rPr lang="en-US" sz="2000" dirty="0" smtClean="0"/>
              <a:t>Web of Science</a:t>
            </a:r>
            <a:r>
              <a:rPr lang="ar-SA" sz="2000" dirty="0" smtClean="0"/>
              <a:t> است</a:t>
            </a:r>
            <a:endParaRPr lang="fa-IR" sz="2000" dirty="0" smtClean="0"/>
          </a:p>
          <a:p>
            <a:pPr marL="0" indent="0" algn="ctr">
              <a:buNone/>
              <a:defRPr/>
            </a:pPr>
            <a:r>
              <a:rPr lang="ru-RU" sz="1700" dirty="0" smtClean="0">
                <a:solidFill>
                  <a:schemeClr val="tx1">
                    <a:lumMod val="85000"/>
                    <a:lumOff val="15000"/>
                  </a:schemeClr>
                </a:solidFill>
                <a:cs typeface="Arial" panose="020B0604020202020204" pitchFamily="34" charset="0"/>
              </a:rPr>
              <a:t>Официальный </a:t>
            </a:r>
            <a:r>
              <a:rPr lang="ru-RU" sz="1700" dirty="0">
                <a:solidFill>
                  <a:schemeClr val="tx1">
                    <a:lumMod val="85000"/>
                    <a:lumOff val="15000"/>
                  </a:schemeClr>
                </a:solidFill>
                <a:cs typeface="Arial" panose="020B0604020202020204" pitchFamily="34" charset="0"/>
              </a:rPr>
              <a:t>научный журнал Ассоциации государственных университетов </a:t>
            </a:r>
            <a:r>
              <a:rPr lang="ru-RU" sz="1700" dirty="0" smtClean="0">
                <a:solidFill>
                  <a:schemeClr val="tx1">
                    <a:lumMod val="85000"/>
                    <a:lumOff val="15000"/>
                  </a:schemeClr>
                </a:solidFill>
                <a:cs typeface="Arial" panose="020B0604020202020204" pitchFamily="34" charset="0"/>
              </a:rPr>
              <a:t>Прикаспийских стран «</a:t>
            </a:r>
            <a:r>
              <a:rPr lang="ru-RU" sz="1700" dirty="0" err="1">
                <a:solidFill>
                  <a:schemeClr val="tx1">
                    <a:lumMod val="85000"/>
                    <a:lumOff val="15000"/>
                  </a:schemeClr>
                </a:solidFill>
                <a:cs typeface="Arial" panose="020B0604020202020204" pitchFamily="34" charset="0"/>
              </a:rPr>
              <a:t>Caspian</a:t>
            </a:r>
            <a:r>
              <a:rPr lang="ru-RU" sz="1700" dirty="0">
                <a:solidFill>
                  <a:schemeClr val="tx1">
                    <a:lumMod val="85000"/>
                    <a:lumOff val="15000"/>
                  </a:schemeClr>
                </a:solidFill>
                <a:cs typeface="Arial" panose="020B0604020202020204" pitchFamily="34" charset="0"/>
              </a:rPr>
              <a:t> </a:t>
            </a:r>
            <a:r>
              <a:rPr lang="ru-RU" sz="1700" dirty="0" err="1">
                <a:solidFill>
                  <a:schemeClr val="tx1">
                    <a:lumMod val="85000"/>
                    <a:lumOff val="15000"/>
                  </a:schemeClr>
                </a:solidFill>
                <a:cs typeface="Arial" panose="020B0604020202020204" pitchFamily="34" charset="0"/>
              </a:rPr>
              <a:t>Journal</a:t>
            </a:r>
            <a:r>
              <a:rPr lang="ru-RU" sz="1700" dirty="0">
                <a:solidFill>
                  <a:schemeClr val="tx1">
                    <a:lumMod val="85000"/>
                    <a:lumOff val="15000"/>
                  </a:schemeClr>
                </a:solidFill>
                <a:cs typeface="Arial" panose="020B0604020202020204" pitchFamily="34" charset="0"/>
              </a:rPr>
              <a:t> </a:t>
            </a:r>
            <a:r>
              <a:rPr lang="ru-RU" sz="1700" dirty="0" err="1">
                <a:solidFill>
                  <a:schemeClr val="tx1">
                    <a:lumMod val="85000"/>
                    <a:lumOff val="15000"/>
                  </a:schemeClr>
                </a:solidFill>
                <a:cs typeface="Arial" panose="020B0604020202020204" pitchFamily="34" charset="0"/>
              </a:rPr>
              <a:t>of</a:t>
            </a:r>
            <a:r>
              <a:rPr lang="ru-RU" sz="1700" dirty="0">
                <a:solidFill>
                  <a:schemeClr val="tx1">
                    <a:lumMod val="85000"/>
                    <a:lumOff val="15000"/>
                  </a:schemeClr>
                </a:solidFill>
                <a:cs typeface="Arial" panose="020B0604020202020204" pitchFamily="34" charset="0"/>
              </a:rPr>
              <a:t> </a:t>
            </a:r>
            <a:r>
              <a:rPr lang="ru-RU" sz="1700" dirty="0" err="1">
                <a:solidFill>
                  <a:schemeClr val="tx1">
                    <a:lumMod val="85000"/>
                    <a:lumOff val="15000"/>
                  </a:schemeClr>
                </a:solidFill>
                <a:cs typeface="Arial" panose="020B0604020202020204" pitchFamily="34" charset="0"/>
              </a:rPr>
              <a:t>Environmental</a:t>
            </a:r>
            <a:r>
              <a:rPr lang="ru-RU" sz="1700" dirty="0">
                <a:solidFill>
                  <a:schemeClr val="tx1">
                    <a:lumMod val="85000"/>
                    <a:lumOff val="15000"/>
                  </a:schemeClr>
                </a:solidFill>
                <a:cs typeface="Arial" panose="020B0604020202020204" pitchFamily="34" charset="0"/>
              </a:rPr>
              <a:t> </a:t>
            </a:r>
            <a:r>
              <a:rPr lang="ru-RU" sz="1700" dirty="0" err="1" smtClean="0">
                <a:solidFill>
                  <a:schemeClr val="tx1">
                    <a:lumMod val="85000"/>
                    <a:lumOff val="15000"/>
                  </a:schemeClr>
                </a:solidFill>
                <a:cs typeface="Arial" panose="020B0604020202020204" pitchFamily="34" charset="0"/>
              </a:rPr>
              <a:t>Sciences</a:t>
            </a:r>
            <a:r>
              <a:rPr lang="ru-RU" sz="1700" dirty="0" smtClean="0">
                <a:solidFill>
                  <a:schemeClr val="tx1">
                    <a:lumMod val="85000"/>
                    <a:lumOff val="15000"/>
                  </a:schemeClr>
                </a:solidFill>
                <a:cs typeface="Arial" panose="020B0604020202020204" pitchFamily="34" charset="0"/>
              </a:rPr>
              <a:t> успешно </a:t>
            </a:r>
            <a:r>
              <a:rPr lang="ru-RU" sz="1700" dirty="0">
                <a:solidFill>
                  <a:schemeClr val="tx1">
                    <a:lumMod val="85000"/>
                    <a:lumOff val="15000"/>
                  </a:schemeClr>
                </a:solidFill>
                <a:cs typeface="Arial" panose="020B0604020202020204" pitchFamily="34" charset="0"/>
              </a:rPr>
              <a:t>проиндексирован в основной коллекции </a:t>
            </a:r>
            <a:r>
              <a:rPr lang="ru-RU" sz="1700" dirty="0" err="1">
                <a:solidFill>
                  <a:schemeClr val="tx1">
                    <a:lumMod val="85000"/>
                    <a:lumOff val="15000"/>
                  </a:schemeClr>
                </a:solidFill>
                <a:cs typeface="Arial" panose="020B0604020202020204" pitchFamily="34" charset="0"/>
              </a:rPr>
              <a:t>Web</a:t>
            </a:r>
            <a:r>
              <a:rPr lang="ru-RU" sz="1700" dirty="0">
                <a:solidFill>
                  <a:schemeClr val="tx1">
                    <a:lumMod val="85000"/>
                    <a:lumOff val="15000"/>
                  </a:schemeClr>
                </a:solidFill>
                <a:cs typeface="Arial" panose="020B0604020202020204" pitchFamily="34" charset="0"/>
              </a:rPr>
              <a:t> </a:t>
            </a:r>
            <a:r>
              <a:rPr lang="ru-RU" sz="1700" dirty="0" err="1">
                <a:solidFill>
                  <a:schemeClr val="tx1">
                    <a:lumMod val="85000"/>
                    <a:lumOff val="15000"/>
                  </a:schemeClr>
                </a:solidFill>
                <a:cs typeface="Arial" panose="020B0604020202020204" pitchFamily="34" charset="0"/>
              </a:rPr>
              <a:t>of</a:t>
            </a:r>
            <a:r>
              <a:rPr lang="ru-RU" sz="1700" dirty="0">
                <a:solidFill>
                  <a:schemeClr val="tx1">
                    <a:lumMod val="85000"/>
                    <a:lumOff val="15000"/>
                  </a:schemeClr>
                </a:solidFill>
                <a:cs typeface="Arial" panose="020B0604020202020204" pitchFamily="34" charset="0"/>
              </a:rPr>
              <a:t> </a:t>
            </a:r>
            <a:r>
              <a:rPr lang="ru-RU" sz="1700" dirty="0" err="1" smtClean="0">
                <a:solidFill>
                  <a:schemeClr val="tx1">
                    <a:lumMod val="85000"/>
                    <a:lumOff val="15000"/>
                  </a:schemeClr>
                </a:solidFill>
                <a:cs typeface="Arial" panose="020B0604020202020204" pitchFamily="34" charset="0"/>
              </a:rPr>
              <a:t>Science</a:t>
            </a:r>
            <a:endParaRPr lang="ru-RU" altLang="ru-RU" sz="1700" b="1" dirty="0">
              <a:solidFill>
                <a:srgbClr val="0070C0"/>
              </a:solidFill>
              <a:cs typeface="Arial" panose="020B0604020202020204" pitchFamily="34" charset="0"/>
            </a:endParaRPr>
          </a:p>
        </p:txBody>
      </p:sp>
      <p:sp>
        <p:nvSpPr>
          <p:cNvPr id="10" name="Объект 2"/>
          <p:cNvSpPr txBox="1">
            <a:spLocks/>
          </p:cNvSpPr>
          <p:nvPr/>
        </p:nvSpPr>
        <p:spPr bwMode="auto">
          <a:xfrm>
            <a:off x="7457593" y="4010753"/>
            <a:ext cx="4670296" cy="123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SA" sz="2000" dirty="0"/>
              <a:t>دانشگاه علوم پزشکی آستاراخان در فوریه سال 2020 </a:t>
            </a:r>
            <a:r>
              <a:rPr lang="ar-SA" sz="2000" dirty="0" smtClean="0"/>
              <a:t>افتتاحیه‌ی </a:t>
            </a:r>
            <a:r>
              <a:rPr lang="ar-SA" sz="2000" dirty="0"/>
              <a:t>انتشار مجله‌ی علمی </a:t>
            </a:r>
            <a:r>
              <a:rPr lang="ar-SA" sz="2000" dirty="0" smtClean="0"/>
              <a:t>پیشرویان </a:t>
            </a:r>
            <a:r>
              <a:rPr lang="ar-SA" sz="2000" dirty="0"/>
              <a:t>پزشکی و داروسازی </a:t>
            </a:r>
            <a:r>
              <a:rPr lang="ar-SA" sz="2000" dirty="0" smtClean="0"/>
              <a:t>کاسپین </a:t>
            </a:r>
            <a:r>
              <a:rPr lang="ar-SA" sz="2000" dirty="0"/>
              <a:t>را به همراه دانشمندانی از آذربایجان و قزاقستان برگزار کرد</a:t>
            </a:r>
            <a:endParaRPr lang="fa-IR" sz="2000" dirty="0" smtClean="0">
              <a:solidFill>
                <a:schemeClr val="tx1">
                  <a:lumMod val="85000"/>
                  <a:lumOff val="15000"/>
                </a:schemeClr>
              </a:solidFill>
              <a:cs typeface="Arial" panose="020B0604020202020204" pitchFamily="34" charset="0"/>
            </a:endParaRPr>
          </a:p>
          <a:p>
            <a:pPr marL="0" indent="0" algn="ctr">
              <a:buNone/>
              <a:defRPr/>
            </a:pPr>
            <a:r>
              <a:rPr lang="ru-RU" sz="1700" dirty="0" smtClean="0">
                <a:solidFill>
                  <a:schemeClr val="tx1">
                    <a:lumMod val="85000"/>
                    <a:lumOff val="15000"/>
                  </a:schemeClr>
                </a:solidFill>
                <a:cs typeface="Arial" panose="020B0604020202020204" pitchFamily="34" charset="0"/>
              </a:rPr>
              <a:t>Астраханский </a:t>
            </a:r>
            <a:r>
              <a:rPr lang="ru-RU" sz="1700" dirty="0">
                <a:solidFill>
                  <a:schemeClr val="tx1">
                    <a:lumMod val="85000"/>
                    <a:lumOff val="15000"/>
                  </a:schemeClr>
                </a:solidFill>
                <a:cs typeface="Arial" panose="020B0604020202020204" pitchFamily="34" charset="0"/>
              </a:rPr>
              <a:t>государственный медицинский университет в феврале 2020 года презентовал открытие научного журнала «Прикаспийский вестник медицины и фармации» совместно с учеными Азербайджана и Казахстана</a:t>
            </a:r>
            <a:endParaRPr lang="ru-RU" altLang="ru-RU" sz="1700" b="1" dirty="0">
              <a:solidFill>
                <a:srgbClr val="0070C0"/>
              </a:solidFill>
              <a:cs typeface="Arial" panose="020B0604020202020204" pitchFamily="34" charset="0"/>
            </a:endParaRPr>
          </a:p>
        </p:txBody>
      </p:sp>
      <p:sp>
        <p:nvSpPr>
          <p:cNvPr id="15" name="Объект 2"/>
          <p:cNvSpPr txBox="1">
            <a:spLocks/>
          </p:cNvSpPr>
          <p:nvPr/>
        </p:nvSpPr>
        <p:spPr bwMode="auto">
          <a:xfrm>
            <a:off x="419469" y="5144317"/>
            <a:ext cx="6763384"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2000" dirty="0"/>
              <a:t>در مارس سال 2020، دانشگاه دولتی آستاراخان تصمیم به انتشار نشریه علمی دوره </a:t>
            </a:r>
            <a:r>
              <a:rPr lang="ar-SA" sz="2000" dirty="0" smtClean="0"/>
              <a:t>ا</a:t>
            </a:r>
            <a:r>
              <a:rPr lang="fa-IR" sz="2000" dirty="0" smtClean="0"/>
              <a:t>ی</a:t>
            </a:r>
            <a:r>
              <a:rPr lang="fa-IR" sz="2000" dirty="0"/>
              <a:t> </a:t>
            </a:r>
            <a:r>
              <a:rPr lang="fa-IR" sz="2000" dirty="0" smtClean="0"/>
              <a:t>با نام</a:t>
            </a:r>
            <a:r>
              <a:rPr lang="ar-SA" sz="2000" dirty="0" smtClean="0"/>
              <a:t> </a:t>
            </a:r>
            <a:r>
              <a:rPr lang="fa-IR" sz="2000" dirty="0" smtClean="0"/>
              <a:t>مجله </a:t>
            </a:r>
            <a:r>
              <a:rPr lang="ar-SA" sz="2000" dirty="0" smtClean="0"/>
              <a:t>مسائل </a:t>
            </a:r>
            <a:r>
              <a:rPr lang="ar-SA" sz="2000" dirty="0"/>
              <a:t>امنیتی </a:t>
            </a:r>
            <a:r>
              <a:rPr lang="ar-SA" sz="2000" dirty="0" smtClean="0"/>
              <a:t>کاسپی</a:t>
            </a:r>
            <a:r>
              <a:rPr lang="fa-IR" sz="2000" dirty="0" smtClean="0"/>
              <a:t>ن</a:t>
            </a:r>
            <a:r>
              <a:rPr lang="ar-SA" sz="2000" dirty="0" smtClean="0"/>
              <a:t> گرفت</a:t>
            </a:r>
            <a:endParaRPr lang="fa-IR" sz="2000" dirty="0" smtClean="0"/>
          </a:p>
          <a:p>
            <a:pPr marL="0" indent="0" rtl="1">
              <a:buNone/>
            </a:pPr>
            <a:r>
              <a:rPr lang="ar-SA" sz="2000" dirty="0" smtClean="0"/>
              <a:t> </a:t>
            </a:r>
            <a:r>
              <a:rPr lang="ru-RU" sz="1700" dirty="0" smtClean="0">
                <a:solidFill>
                  <a:schemeClr val="tx1">
                    <a:lumMod val="85000"/>
                    <a:lumOff val="15000"/>
                  </a:schemeClr>
                </a:solidFill>
                <a:cs typeface="Arial" panose="020B0604020202020204" pitchFamily="34" charset="0"/>
              </a:rPr>
              <a:t>В </a:t>
            </a:r>
            <a:r>
              <a:rPr lang="ru-RU" sz="1700" dirty="0">
                <a:solidFill>
                  <a:schemeClr val="tx1">
                    <a:lumMod val="85000"/>
                    <a:lumOff val="15000"/>
                  </a:schemeClr>
                </a:solidFill>
                <a:cs typeface="Arial" panose="020B0604020202020204" pitchFamily="34" charset="0"/>
              </a:rPr>
              <a:t>Астраханском государственном университете в марте 2020 г. принято решение об открытии периодического научного издания «</a:t>
            </a:r>
            <a:r>
              <a:rPr lang="ru-RU" sz="1700" dirty="0" err="1">
                <a:solidFill>
                  <a:schemeClr val="tx1">
                    <a:lumMod val="85000"/>
                    <a:lumOff val="15000"/>
                  </a:schemeClr>
                </a:solidFill>
                <a:cs typeface="Arial" panose="020B0604020202020204" pitchFamily="34" charset="0"/>
              </a:rPr>
              <a:t>Caspium</a:t>
            </a:r>
            <a:r>
              <a:rPr lang="ru-RU" sz="1700" dirty="0">
                <a:solidFill>
                  <a:schemeClr val="tx1">
                    <a:lumMod val="85000"/>
                    <a:lumOff val="15000"/>
                  </a:schemeClr>
                </a:solidFill>
                <a:cs typeface="Arial" panose="020B0604020202020204" pitchFamily="34" charset="0"/>
              </a:rPr>
              <a:t> </a:t>
            </a:r>
            <a:r>
              <a:rPr lang="ru-RU" sz="1700" dirty="0" err="1">
                <a:solidFill>
                  <a:schemeClr val="tx1">
                    <a:lumMod val="85000"/>
                    <a:lumOff val="15000"/>
                  </a:schemeClr>
                </a:solidFill>
                <a:cs typeface="Arial" panose="020B0604020202020204" pitchFamily="34" charset="0"/>
              </a:rPr>
              <a:t>Securitatis</a:t>
            </a:r>
            <a:r>
              <a:rPr lang="ru-RU" sz="1700" dirty="0">
                <a:solidFill>
                  <a:schemeClr val="tx1">
                    <a:lumMod val="85000"/>
                    <a:lumOff val="15000"/>
                  </a:schemeClr>
                </a:solidFill>
                <a:cs typeface="Arial" panose="020B0604020202020204" pitchFamily="34" charset="0"/>
              </a:rPr>
              <a:t>: журнал каспийской безопасности»</a:t>
            </a:r>
            <a:endParaRPr lang="ru-RU" altLang="ru-RU" sz="1700" b="1" dirty="0">
              <a:solidFill>
                <a:srgbClr val="0070C0"/>
              </a:solidFill>
              <a:cs typeface="Arial" panose="020B060402020202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15" y="1093985"/>
            <a:ext cx="7118271" cy="3766619"/>
          </a:xfrm>
          <a:prstGeom prst="rect">
            <a:avLst/>
          </a:prstGeom>
        </p:spPr>
      </p:pic>
    </p:spTree>
    <p:extLst>
      <p:ext uri="{BB962C8B-B14F-4D97-AF65-F5344CB8AC3E}">
        <p14:creationId xmlns:p14="http://schemas.microsoft.com/office/powerpoint/2010/main" val="309051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6307" y="225808"/>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42929" y="27642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fa-IR" sz="2400" dirty="0">
                <a:solidFill>
                  <a:schemeClr val="bg1"/>
                </a:solidFill>
                <a:latin typeface="+mn-lt"/>
              </a:rPr>
              <a:t> </a:t>
            </a:r>
            <a:r>
              <a:rPr lang="fa-IR" sz="2400" dirty="0" smtClean="0">
                <a:solidFill>
                  <a:schemeClr val="bg1"/>
                </a:solidFill>
                <a:latin typeface="+mn-lt"/>
              </a:rPr>
              <a:t>کمک مالی مشترک</a:t>
            </a:r>
          </a:p>
          <a:p>
            <a:pPr>
              <a:lnSpc>
                <a:spcPct val="80000"/>
              </a:lnSpc>
            </a:pPr>
            <a:r>
              <a:rPr lang="ru-RU" sz="2400" dirty="0" smtClean="0">
                <a:solidFill>
                  <a:schemeClr val="bg1"/>
                </a:solidFill>
                <a:latin typeface="+mn-lt"/>
              </a:rPr>
              <a:t>Совместная </a:t>
            </a:r>
            <a:r>
              <a:rPr lang="ru-RU" sz="2400" dirty="0" err="1">
                <a:solidFill>
                  <a:schemeClr val="bg1"/>
                </a:solidFill>
                <a:latin typeface="+mn-lt"/>
              </a:rPr>
              <a:t>грантовая</a:t>
            </a:r>
            <a:r>
              <a:rPr lang="ru-RU" sz="2400" dirty="0">
                <a:solidFill>
                  <a:schemeClr val="bg1"/>
                </a:solidFill>
                <a:latin typeface="+mn-lt"/>
              </a:rPr>
              <a:t> деятельность</a:t>
            </a:r>
          </a:p>
        </p:txBody>
      </p:sp>
      <p:grpSp>
        <p:nvGrpSpPr>
          <p:cNvPr id="19" name="Группа 18"/>
          <p:cNvGrpSpPr/>
          <p:nvPr/>
        </p:nvGrpSpPr>
        <p:grpSpPr>
          <a:xfrm>
            <a:off x="3078248" y="1295400"/>
            <a:ext cx="6714378" cy="1314450"/>
            <a:chOff x="3380998" y="1295400"/>
            <a:chExt cx="5382377" cy="1314450"/>
          </a:xfrm>
        </p:grpSpPr>
        <p:sp>
          <p:nvSpPr>
            <p:cNvPr id="21" name="Объект 2"/>
            <p:cNvSpPr txBox="1">
              <a:spLocks/>
            </p:cNvSpPr>
            <p:nvPr/>
          </p:nvSpPr>
          <p:spPr bwMode="auto">
            <a:xfrm>
              <a:off x="3380998" y="1349329"/>
              <a:ext cx="5382377"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SA" sz="2000" dirty="0" smtClean="0"/>
                <a:t>تی</a:t>
              </a:r>
              <a:r>
                <a:rPr lang="fa-IR" sz="2000" dirty="0" smtClean="0"/>
                <a:t>م‌</a:t>
              </a:r>
              <a:r>
                <a:rPr lang="ar-SA" sz="2000" dirty="0" smtClean="0"/>
                <a:t>های </a:t>
              </a:r>
              <a:r>
                <a:rPr lang="ar-SA" sz="2000" dirty="0"/>
                <a:t>دانشگاه ایران و دانشگاه دولتی آستاراخان سه پروژه‌ی مشترک برای رقابت در بنیاد سرمایه‌ی روسیه برای تحقیقات پایه‌ای ثبت </a:t>
              </a:r>
              <a:r>
                <a:rPr lang="ar-SA" sz="2000" dirty="0" smtClean="0"/>
                <a:t>کردند</a:t>
              </a:r>
              <a:endParaRPr lang="fa-IR" sz="2000" dirty="0" smtClean="0"/>
            </a:p>
            <a:p>
              <a:pPr marL="0" indent="0" algn="ctr">
                <a:buNone/>
                <a:defRPr/>
              </a:pPr>
              <a:r>
                <a:rPr lang="ru-RU" sz="1600" b="1" dirty="0" smtClean="0">
                  <a:solidFill>
                    <a:schemeClr val="tx1">
                      <a:lumMod val="85000"/>
                      <a:lumOff val="15000"/>
                    </a:schemeClr>
                  </a:solidFill>
                  <a:cs typeface="Arial" panose="020B0604020202020204" pitchFamily="34" charset="0"/>
                </a:rPr>
                <a:t>Подано </a:t>
              </a:r>
              <a:r>
                <a:rPr lang="ru-RU" sz="1600" b="1" dirty="0">
                  <a:solidFill>
                    <a:schemeClr val="tx1">
                      <a:lumMod val="85000"/>
                      <a:lumOff val="15000"/>
                    </a:schemeClr>
                  </a:solidFill>
                  <a:cs typeface="Arial" panose="020B0604020202020204" pitchFamily="34" charset="0"/>
                </a:rPr>
                <a:t>3 совместные заявки от АГУ и проектных команд Ирана на конкурс Российского Фонда фундаментальных исследований</a:t>
              </a:r>
              <a:endParaRPr lang="ru-RU" altLang="ru-RU" sz="1600" b="1" dirty="0">
                <a:solidFill>
                  <a:srgbClr val="0070C0"/>
                </a:solidFill>
                <a:cs typeface="Arial" panose="020B0604020202020204" pitchFamily="34" charset="0"/>
              </a:endParaRPr>
            </a:p>
          </p:txBody>
        </p:sp>
        <p:sp>
          <p:nvSpPr>
            <p:cNvPr id="6" name="Прямоугольник 5"/>
            <p:cNvSpPr/>
            <p:nvPr/>
          </p:nvSpPr>
          <p:spPr>
            <a:xfrm>
              <a:off x="3505200" y="1295400"/>
              <a:ext cx="5133975" cy="13144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grpSp>
      <p:grpSp>
        <p:nvGrpSpPr>
          <p:cNvPr id="7" name="Группа 6"/>
          <p:cNvGrpSpPr/>
          <p:nvPr/>
        </p:nvGrpSpPr>
        <p:grpSpPr>
          <a:xfrm>
            <a:off x="205631" y="2855697"/>
            <a:ext cx="11728123" cy="1812741"/>
            <a:chOff x="1906473" y="2986557"/>
            <a:chExt cx="8844986" cy="1401115"/>
          </a:xfrm>
        </p:grpSpPr>
        <p:sp>
          <p:nvSpPr>
            <p:cNvPr id="14" name="Объект 2"/>
            <p:cNvSpPr txBox="1">
              <a:spLocks/>
            </p:cNvSpPr>
            <p:nvPr/>
          </p:nvSpPr>
          <p:spPr bwMode="auto">
            <a:xfrm>
              <a:off x="2139407" y="3045622"/>
              <a:ext cx="3805668"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SA" sz="2000" dirty="0" smtClean="0"/>
                <a:t>دانشگاه فنی دولتی آستراخان به همراه دانشگاه دولتی کالمیکیا در حال آماده‌سازی درخواست کمک هزینه از وزارت علوم و آموزش عالی فدراسیون روسیه هستند</a:t>
              </a:r>
              <a:r>
                <a:rPr lang="fa-IR" sz="2000" dirty="0" smtClean="0"/>
                <a:t> </a:t>
              </a:r>
            </a:p>
            <a:p>
              <a:pPr marL="0" indent="0" algn="ctr">
                <a:buNone/>
                <a:defRPr/>
              </a:pPr>
              <a:r>
                <a:rPr lang="ru-RU" sz="1600" b="1" dirty="0" smtClean="0">
                  <a:cs typeface="Arial" panose="020B0604020202020204" pitchFamily="34" charset="0"/>
                </a:rPr>
                <a:t>Подана </a:t>
              </a:r>
              <a:r>
                <a:rPr lang="ru-RU" sz="1600" b="1" dirty="0">
                  <a:cs typeface="Arial" panose="020B0604020202020204" pitchFamily="34" charset="0"/>
                </a:rPr>
                <a:t>совместная </a:t>
              </a:r>
              <a:r>
                <a:rPr lang="ru-RU" sz="1600" b="1" dirty="0">
                  <a:solidFill>
                    <a:schemeClr val="tx1">
                      <a:lumMod val="85000"/>
                      <a:lumOff val="15000"/>
                    </a:schemeClr>
                  </a:solidFill>
                  <a:cs typeface="Arial" panose="020B0604020202020204" pitchFamily="34" charset="0"/>
                </a:rPr>
                <a:t>заявка АГТУ и КГУ на грант Министерства науки и высшего образования РФ</a:t>
              </a:r>
              <a:endParaRPr lang="ru-RU" altLang="ru-RU" sz="1600" b="1" dirty="0">
                <a:solidFill>
                  <a:srgbClr val="0070C0"/>
                </a:solidFill>
                <a:cs typeface="Arial" panose="020B0604020202020204" pitchFamily="34" charset="0"/>
              </a:endParaRPr>
            </a:p>
          </p:txBody>
        </p:sp>
        <p:sp>
          <p:nvSpPr>
            <p:cNvPr id="16" name="Объект 2"/>
            <p:cNvSpPr txBox="1">
              <a:spLocks/>
            </p:cNvSpPr>
            <p:nvPr/>
          </p:nvSpPr>
          <p:spPr bwMode="auto">
            <a:xfrm>
              <a:off x="6762750" y="3185379"/>
              <a:ext cx="3923666"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Char char="-"/>
                <a:defRPr/>
              </a:pPr>
              <a:r>
                <a:rPr lang="fa-IR" sz="2000" b="1" dirty="0" smtClean="0">
                  <a:solidFill>
                    <a:schemeClr val="tx1">
                      <a:lumMod val="85000"/>
                      <a:lumOff val="15000"/>
                    </a:schemeClr>
                  </a:solidFill>
                </a:rPr>
                <a:t>دانشگاه </a:t>
              </a:r>
              <a:r>
                <a:rPr lang="fa-IR" sz="2000" b="1" dirty="0">
                  <a:solidFill>
                    <a:schemeClr val="tx1">
                      <a:lumMod val="85000"/>
                      <a:lumOff val="15000"/>
                    </a:schemeClr>
                  </a:solidFill>
                </a:rPr>
                <a:t>دولتی آستراخان به همراه دانشگاه دولتی کالمیکیا درخواست ایجاد مرکز علمی در سطح جهانی در زمینه‌ی مجتمع کشاورزی و صنعتی را داده </a:t>
              </a:r>
              <a:r>
                <a:rPr lang="fa-IR" sz="2000" b="1" dirty="0" smtClean="0">
                  <a:solidFill>
                    <a:schemeClr val="tx1">
                      <a:lumMod val="85000"/>
                      <a:lumOff val="15000"/>
                    </a:schemeClr>
                  </a:solidFill>
                </a:rPr>
                <a:t>اند</a:t>
              </a:r>
            </a:p>
            <a:p>
              <a:pPr algn="ctr">
                <a:buFontTx/>
                <a:buChar char="-"/>
                <a:defRPr/>
              </a:pPr>
              <a:r>
                <a:rPr lang="ru-RU" sz="1600" b="1" dirty="0" smtClean="0">
                  <a:solidFill>
                    <a:schemeClr val="tx1">
                      <a:lumMod val="85000"/>
                      <a:lumOff val="15000"/>
                    </a:schemeClr>
                  </a:solidFill>
                  <a:cs typeface="Arial" panose="020B0604020202020204" pitchFamily="34" charset="0"/>
                </a:rPr>
                <a:t>Подана </a:t>
              </a:r>
              <a:r>
                <a:rPr lang="ru-RU" sz="1600" b="1" dirty="0">
                  <a:solidFill>
                    <a:schemeClr val="tx1">
                      <a:lumMod val="85000"/>
                      <a:lumOff val="15000"/>
                    </a:schemeClr>
                  </a:solidFill>
                  <a:cs typeface="Arial" panose="020B0604020202020204" pitchFamily="34" charset="0"/>
                </a:rPr>
                <a:t>совместная заявка от АГУ и КГУ на создание научного центра мирового уровня в области АПК</a:t>
              </a:r>
              <a:endParaRPr lang="ru-RU" altLang="ru-RU" sz="1600" b="1" dirty="0">
                <a:solidFill>
                  <a:srgbClr val="0070C0"/>
                </a:solidFill>
                <a:cs typeface="Arial" panose="020B0604020202020204" pitchFamily="34" charset="0"/>
              </a:endParaRPr>
            </a:p>
          </p:txBody>
        </p:sp>
        <p:sp>
          <p:nvSpPr>
            <p:cNvPr id="20" name="Прямоугольник 19"/>
            <p:cNvSpPr/>
            <p:nvPr/>
          </p:nvSpPr>
          <p:spPr>
            <a:xfrm>
              <a:off x="1906473" y="2986557"/>
              <a:ext cx="4038600" cy="13144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p>
          </p:txBody>
        </p:sp>
        <p:sp>
          <p:nvSpPr>
            <p:cNvPr id="22" name="Прямоугольник 21"/>
            <p:cNvSpPr/>
            <p:nvPr/>
          </p:nvSpPr>
          <p:spPr>
            <a:xfrm>
              <a:off x="6712859" y="2986557"/>
              <a:ext cx="4038600" cy="140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grpSp>
      <p:grpSp>
        <p:nvGrpSpPr>
          <p:cNvPr id="25" name="Группа 24"/>
          <p:cNvGrpSpPr/>
          <p:nvPr/>
        </p:nvGrpSpPr>
        <p:grpSpPr>
          <a:xfrm>
            <a:off x="2299855" y="4873977"/>
            <a:ext cx="8146471" cy="1824474"/>
            <a:chOff x="2533651" y="5033526"/>
            <a:chExt cx="7077074" cy="1824474"/>
          </a:xfrm>
        </p:grpSpPr>
        <p:sp>
          <p:nvSpPr>
            <p:cNvPr id="18" name="Объект 2"/>
            <p:cNvSpPr txBox="1">
              <a:spLocks/>
            </p:cNvSpPr>
            <p:nvPr/>
          </p:nvSpPr>
          <p:spPr bwMode="auto">
            <a:xfrm>
              <a:off x="2800643" y="5080781"/>
              <a:ext cx="6543091"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SA" sz="2000" dirty="0">
                  <a:ea typeface="Calibri" panose="020F0502020204030204" pitchFamily="34" charset="0"/>
                  <a:cs typeface="Times New Roman" panose="02020603050405020304" pitchFamily="18" charset="0"/>
                </a:rPr>
                <a:t>دانشگاه دولتی آستراخان به همراه دانشگاه دولتی کالمیکیا </a:t>
              </a:r>
              <a:r>
                <a:rPr lang="fa-IR" sz="2000" dirty="0">
                  <a:ea typeface="Calibri" panose="020F0502020204030204" pitchFamily="34" charset="0"/>
                  <a:cs typeface="Times New Roman" panose="02020603050405020304" pitchFamily="18" charset="0"/>
                </a:rPr>
                <a:t>و مرکز علمی </a:t>
              </a:r>
              <a:r>
                <a:rPr lang="fa-IR" sz="2000" dirty="0" smtClean="0">
                  <a:ea typeface="Calibri" panose="020F0502020204030204" pitchFamily="34" charset="0"/>
                  <a:cs typeface="Times New Roman" panose="02020603050405020304" pitchFamily="18" charset="0"/>
                </a:rPr>
                <a:t>داغستان درخواستی </a:t>
              </a:r>
              <a:r>
                <a:rPr lang="fa-IR" sz="2000" dirty="0">
                  <a:ea typeface="Calibri" panose="020F0502020204030204" pitchFamily="34" charset="0"/>
                  <a:cs typeface="Times New Roman" panose="02020603050405020304" pitchFamily="18" charset="0"/>
                </a:rPr>
                <a:t>برای دریافت بودجه‌ی بزرگ تحقیقاتی از وزارت علوم و آموزش عالی فدراسیون روسیه در مورد مسائل امنیتی منطقه کاسپین تهیه </a:t>
              </a:r>
              <a:r>
                <a:rPr lang="fa-IR" sz="2000" dirty="0" smtClean="0">
                  <a:ea typeface="Calibri" panose="020F0502020204030204" pitchFamily="34" charset="0"/>
                  <a:cs typeface="Times New Roman" panose="02020603050405020304" pitchFamily="18" charset="0"/>
                </a:rPr>
                <a:t>کرده‌اند</a:t>
              </a:r>
            </a:p>
            <a:p>
              <a:pPr marL="0" indent="0" algn="ctr">
                <a:buNone/>
                <a:defRPr/>
              </a:pPr>
              <a:r>
                <a:rPr lang="ru-RU" sz="1600" b="1" dirty="0" smtClean="0">
                  <a:solidFill>
                    <a:schemeClr val="tx1">
                      <a:lumMod val="85000"/>
                      <a:lumOff val="15000"/>
                    </a:schemeClr>
                  </a:solidFill>
                  <a:cs typeface="Arial" panose="020B0604020202020204" pitchFamily="34" charset="0"/>
                </a:rPr>
                <a:t>Подана </a:t>
              </a:r>
              <a:r>
                <a:rPr lang="ru-RU" sz="1600" b="1" dirty="0">
                  <a:solidFill>
                    <a:schemeClr val="tx1">
                      <a:lumMod val="85000"/>
                      <a:lumOff val="15000"/>
                    </a:schemeClr>
                  </a:solidFill>
                  <a:cs typeface="Arial" panose="020B0604020202020204" pitchFamily="34" charset="0"/>
                </a:rPr>
                <a:t>совместная заявка АГУ, КГУ и Дагестанским Научным центром РАН на </a:t>
              </a:r>
              <a:r>
                <a:rPr lang="ru-RU" sz="1600" b="1" dirty="0" err="1">
                  <a:solidFill>
                    <a:schemeClr val="tx1">
                      <a:lumMod val="85000"/>
                      <a:lumOff val="15000"/>
                    </a:schemeClr>
                  </a:solidFill>
                  <a:cs typeface="Arial" panose="020B0604020202020204" pitchFamily="34" charset="0"/>
                </a:rPr>
                <a:t>Мегагрант</a:t>
              </a:r>
              <a:r>
                <a:rPr lang="ru-RU" sz="1600" b="1" dirty="0">
                  <a:solidFill>
                    <a:schemeClr val="tx1">
                      <a:lumMod val="85000"/>
                      <a:lumOff val="15000"/>
                    </a:schemeClr>
                  </a:solidFill>
                  <a:cs typeface="Arial" panose="020B0604020202020204" pitchFamily="34" charset="0"/>
                </a:rPr>
                <a:t> Министерства науки и высшего образования РФ по вопросам комплексной безопасности </a:t>
              </a:r>
              <a:r>
                <a:rPr lang="ru-RU" sz="1600" b="1" dirty="0" err="1">
                  <a:solidFill>
                    <a:schemeClr val="tx1">
                      <a:lumMod val="85000"/>
                      <a:lumOff val="15000"/>
                    </a:schemeClr>
                  </a:solidFill>
                  <a:cs typeface="Arial" panose="020B0604020202020204" pitchFamily="34" charset="0"/>
                </a:rPr>
                <a:t>Прикаспия</a:t>
              </a:r>
              <a:endParaRPr lang="ru-RU" altLang="ru-RU" sz="1600" b="1" dirty="0">
                <a:solidFill>
                  <a:srgbClr val="0070C0"/>
                </a:solidFill>
                <a:cs typeface="Arial" panose="020B0604020202020204" pitchFamily="34" charset="0"/>
              </a:endParaRPr>
            </a:p>
          </p:txBody>
        </p:sp>
        <p:sp>
          <p:nvSpPr>
            <p:cNvPr id="24" name="Прямоугольник 23"/>
            <p:cNvSpPr/>
            <p:nvPr/>
          </p:nvSpPr>
          <p:spPr>
            <a:xfrm>
              <a:off x="2533651" y="5033526"/>
              <a:ext cx="7077074" cy="18244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a:p>
          </p:txBody>
        </p:sp>
      </p:grpSp>
    </p:spTree>
    <p:extLst>
      <p:ext uri="{BB962C8B-B14F-4D97-AF65-F5344CB8AC3E}">
        <p14:creationId xmlns:p14="http://schemas.microsoft.com/office/powerpoint/2010/main" val="85187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9" y="1113539"/>
            <a:ext cx="5430244" cy="5430244"/>
          </a:xfrm>
          <a:prstGeom prst="rect">
            <a:avLst/>
          </a:prstGeom>
        </p:spPr>
      </p:pic>
      <p:sp>
        <p:nvSpPr>
          <p:cNvPr id="8" name="Прямоугольник 7"/>
          <p:cNvSpPr/>
          <p:nvPr/>
        </p:nvSpPr>
        <p:spPr>
          <a:xfrm>
            <a:off x="3269974" y="1246257"/>
            <a:ext cx="2276061" cy="1520686"/>
          </a:xfrm>
          <a:prstGeom prst="rect">
            <a:avLst/>
          </a:prstGeom>
          <a:solidFill>
            <a:srgbClr val="3D5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253214" y="1220809"/>
            <a:ext cx="2237122" cy="1631216"/>
          </a:xfrm>
          <a:prstGeom prst="rect">
            <a:avLst/>
          </a:prstGeom>
        </p:spPr>
        <p:txBody>
          <a:bodyPr wrap="square" anchor="ctr">
            <a:spAutoFit/>
          </a:bodyPr>
          <a:lstStyle/>
          <a:p>
            <a:pPr algn="ctr"/>
            <a:r>
              <a:rPr lang="fa-IR" sz="2000" dirty="0" smtClean="0">
                <a:solidFill>
                  <a:schemeClr val="bg1"/>
                </a:solidFill>
              </a:rPr>
              <a:t>پروژه‌ی آنلاین بین‌المللی کووید-19</a:t>
            </a:r>
          </a:p>
          <a:p>
            <a:pPr algn="ctr"/>
            <a:r>
              <a:rPr lang="ru-RU" sz="2000" b="1" dirty="0" smtClean="0">
                <a:solidFill>
                  <a:schemeClr val="bg1"/>
                </a:solidFill>
              </a:rPr>
              <a:t>Международный онлайн против </a:t>
            </a:r>
            <a:r>
              <a:rPr lang="en-US" sz="2000" b="1" dirty="0" smtClean="0">
                <a:solidFill>
                  <a:schemeClr val="bg1"/>
                </a:solidFill>
              </a:rPr>
              <a:t>COVID-19</a:t>
            </a:r>
            <a:endParaRPr lang="ru-RU" sz="2000" b="1" dirty="0">
              <a:solidFill>
                <a:schemeClr val="bg1"/>
              </a:solidFill>
            </a:endParaRPr>
          </a:p>
        </p:txBody>
      </p:sp>
      <p:sp>
        <p:nvSpPr>
          <p:cNvPr id="10" name="Прямоугольник 9"/>
          <p:cNvSpPr/>
          <p:nvPr/>
        </p:nvSpPr>
        <p:spPr>
          <a:xfrm>
            <a:off x="337932" y="3068318"/>
            <a:ext cx="1977886" cy="1520686"/>
          </a:xfrm>
          <a:prstGeom prst="rect">
            <a:avLst/>
          </a:prstGeom>
          <a:solidFill>
            <a:srgbClr val="6BA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42929" y="3051524"/>
            <a:ext cx="2237122" cy="1554272"/>
          </a:xfrm>
          <a:prstGeom prst="rect">
            <a:avLst/>
          </a:prstGeom>
        </p:spPr>
        <p:txBody>
          <a:bodyPr wrap="square" anchor="ctr">
            <a:spAutoFit/>
          </a:bodyPr>
          <a:lstStyle/>
          <a:p>
            <a:pPr algn="ctr"/>
            <a:r>
              <a:rPr lang="fa-IR" sz="1900" b="1" dirty="0" smtClean="0">
                <a:solidFill>
                  <a:schemeClr val="bg1"/>
                </a:solidFill>
              </a:rPr>
              <a:t>سخنرانی آنلاین مسائل  علمی روز</a:t>
            </a:r>
          </a:p>
          <a:p>
            <a:pPr algn="ctr"/>
            <a:r>
              <a:rPr lang="ru-RU" sz="1900" b="1" dirty="0" smtClean="0">
                <a:solidFill>
                  <a:schemeClr val="bg1"/>
                </a:solidFill>
              </a:rPr>
              <a:t>Онлайн лекции</a:t>
            </a:r>
            <a:r>
              <a:rPr lang="en-US" sz="1900" b="1" dirty="0" smtClean="0">
                <a:solidFill>
                  <a:schemeClr val="bg1"/>
                </a:solidFill>
              </a:rPr>
              <a:t/>
            </a:r>
            <a:br>
              <a:rPr lang="en-US" sz="1900" b="1" dirty="0" smtClean="0">
                <a:solidFill>
                  <a:schemeClr val="bg1"/>
                </a:solidFill>
              </a:rPr>
            </a:br>
            <a:r>
              <a:rPr lang="ru-RU" sz="1900" b="1" dirty="0" smtClean="0">
                <a:solidFill>
                  <a:schemeClr val="bg1"/>
                </a:solidFill>
              </a:rPr>
              <a:t>на </a:t>
            </a:r>
            <a:r>
              <a:rPr lang="ru-RU" sz="1900" b="1" dirty="0">
                <a:solidFill>
                  <a:schemeClr val="bg1"/>
                </a:solidFill>
              </a:rPr>
              <a:t>актуальные научные темы</a:t>
            </a:r>
          </a:p>
        </p:txBody>
      </p:sp>
      <p:sp>
        <p:nvSpPr>
          <p:cNvPr id="12" name="Прямоугольник 11"/>
          <p:cNvSpPr/>
          <p:nvPr/>
        </p:nvSpPr>
        <p:spPr>
          <a:xfrm>
            <a:off x="5969003" y="1246257"/>
            <a:ext cx="5848924" cy="5016758"/>
          </a:xfrm>
          <a:prstGeom prst="rect">
            <a:avLst/>
          </a:prstGeom>
        </p:spPr>
        <p:txBody>
          <a:bodyPr wrap="square">
            <a:spAutoFit/>
          </a:bodyPr>
          <a:lstStyle/>
          <a:p>
            <a:pPr algn="ctr"/>
            <a:r>
              <a:rPr lang="ar-SA" sz="2000" dirty="0"/>
              <a:t>دانشگاه دولتی آستاراخان در ماه می سال 2020 پروژه‌ای منحصر به فرد را اجرا کرد که شامل مجموعه‌ای از وبینارها و نشست‌های بحث و گفتگو با فرمت از راه دور در نرم‌افزار زوم با مشارکت محققان ایرانی </a:t>
            </a:r>
            <a:r>
              <a:rPr lang="ar-SA" sz="2000" dirty="0" smtClean="0"/>
              <a:t>بود</a:t>
            </a:r>
            <a:endParaRPr lang="fa-IR" sz="2000" dirty="0" smtClean="0"/>
          </a:p>
          <a:p>
            <a:r>
              <a:rPr lang="ru-RU" dirty="0" smtClean="0">
                <a:ea typeface="Times New Roman" panose="02020603050405020304" pitchFamily="18" charset="0"/>
                <a:cs typeface="Times New Roman" panose="02020603050405020304" pitchFamily="18" charset="0"/>
              </a:rPr>
              <a:t>Приглашаем присоединиться к проекту! </a:t>
            </a:r>
          </a:p>
          <a:p>
            <a:r>
              <a:rPr lang="ru-RU" dirty="0" smtClean="0">
                <a:ea typeface="Times New Roman" panose="02020603050405020304" pitchFamily="18" charset="0"/>
                <a:cs typeface="Times New Roman" panose="02020603050405020304" pitchFamily="18" charset="0"/>
              </a:rPr>
              <a:t>В рамках проекта прошло </a:t>
            </a:r>
            <a:r>
              <a:rPr lang="ru-RU" dirty="0">
                <a:ea typeface="Times New Roman" panose="02020603050405020304" pitchFamily="18" charset="0"/>
                <a:cs typeface="Times New Roman" panose="02020603050405020304" pitchFamily="18" charset="0"/>
              </a:rPr>
              <a:t>10 </a:t>
            </a:r>
            <a:r>
              <a:rPr lang="ru-RU" dirty="0" smtClean="0">
                <a:ea typeface="Times New Roman" panose="02020603050405020304" pitchFamily="18" charset="0"/>
                <a:cs typeface="Times New Roman" panose="02020603050405020304" pitchFamily="18" charset="0"/>
              </a:rPr>
              <a:t>встреч с </a:t>
            </a:r>
            <a:r>
              <a:rPr lang="ru-RU" dirty="0">
                <a:ea typeface="Times New Roman" panose="02020603050405020304" pitchFamily="18" charset="0"/>
                <a:cs typeface="Times New Roman" panose="02020603050405020304" pitchFamily="18" charset="0"/>
              </a:rPr>
              <a:t>участием ученых </a:t>
            </a:r>
            <a:r>
              <a:rPr lang="ru-RU" dirty="0" smtClean="0">
                <a:ea typeface="Times New Roman" panose="02020603050405020304" pitchFamily="18" charset="0"/>
                <a:cs typeface="Times New Roman" panose="02020603050405020304" pitchFamily="18" charset="0"/>
              </a:rPr>
              <a:t>и лекторов из </a:t>
            </a:r>
            <a:r>
              <a:rPr lang="ru-RU" dirty="0">
                <a:ea typeface="Times New Roman" panose="02020603050405020304" pitchFamily="18" charset="0"/>
                <a:cs typeface="Times New Roman" panose="02020603050405020304" pitchFamily="18" charset="0"/>
              </a:rPr>
              <a:t>Ирана, Азербайджана, Казахстана.  </a:t>
            </a:r>
            <a:r>
              <a:rPr lang="ru-RU" dirty="0" smtClean="0">
                <a:ea typeface="Times New Roman" panose="02020603050405020304" pitchFamily="18" charset="0"/>
                <a:cs typeface="Times New Roman" panose="02020603050405020304" pitchFamily="18" charset="0"/>
              </a:rPr>
              <a:t>Более 600 студентов приняли участие в обучающих онлайн-</a:t>
            </a:r>
            <a:r>
              <a:rPr lang="ru-RU" dirty="0" err="1" smtClean="0">
                <a:ea typeface="Times New Roman" panose="02020603050405020304" pitchFamily="18" charset="0"/>
                <a:cs typeface="Times New Roman" panose="02020603050405020304" pitchFamily="18" charset="0"/>
              </a:rPr>
              <a:t>вебинарах</a:t>
            </a:r>
            <a:r>
              <a:rPr lang="ru-RU" dirty="0" smtClean="0">
                <a:ea typeface="Times New Roman" panose="02020603050405020304" pitchFamily="18" charset="0"/>
                <a:cs typeface="Times New Roman" panose="02020603050405020304" pitchFamily="18" charset="0"/>
              </a:rPr>
              <a:t>.</a:t>
            </a:r>
            <a:endParaRPr lang="ru-RU" dirty="0">
              <a:ea typeface="Times New Roman" panose="02020603050405020304" pitchFamily="18" charset="0"/>
              <a:cs typeface="Times New Roman" panose="02020603050405020304" pitchFamily="18" charset="0"/>
            </a:endParaRPr>
          </a:p>
          <a:p>
            <a:endParaRPr lang="ru-RU" b="1" dirty="0">
              <a:ea typeface="Times New Roman" panose="02020603050405020304" pitchFamily="18" charset="0"/>
              <a:cs typeface="Times New Roman" panose="02020603050405020304" pitchFamily="18" charset="0"/>
            </a:endParaRPr>
          </a:p>
          <a:p>
            <a:pPr algn="ctr">
              <a:spcAft>
                <a:spcPts val="0"/>
              </a:spcAft>
            </a:pPr>
            <a:r>
              <a:rPr lang="ar-SA" sz="2000" dirty="0"/>
              <a:t>ماهیت این پروژه شامل مجموعه‌ای از جلسات آنلاین برای دانشجویان ، اساتید و محققان بود که در مورد مباحث علمی روز بحث و گفتگو </a:t>
            </a:r>
            <a:r>
              <a:rPr lang="ar-SA" sz="2000" dirty="0" smtClean="0"/>
              <a:t>میکردند</a:t>
            </a:r>
            <a:endParaRPr lang="fa-IR" sz="2000" dirty="0" smtClean="0"/>
          </a:p>
          <a:p>
            <a:pPr>
              <a:spcAft>
                <a:spcPts val="0"/>
              </a:spcAft>
            </a:pPr>
            <a:r>
              <a:rPr lang="ru-RU" b="1" dirty="0" smtClean="0">
                <a:ea typeface="Times New Roman" panose="02020603050405020304" pitchFamily="18" charset="0"/>
                <a:cs typeface="Times New Roman" panose="02020603050405020304" pitchFamily="18" charset="0"/>
              </a:rPr>
              <a:t>Суть проекта:</a:t>
            </a:r>
            <a:r>
              <a:rPr lang="en-US" b="1" dirty="0" smtClean="0">
                <a:ea typeface="Times New Roman" panose="02020603050405020304" pitchFamily="18" charset="0"/>
                <a:cs typeface="Times New Roman" panose="02020603050405020304" pitchFamily="18" charset="0"/>
              </a:rPr>
              <a:t/>
            </a:r>
            <a:br>
              <a:rPr lang="en-US" b="1" dirty="0" smtClean="0">
                <a:ea typeface="Times New Roman" panose="02020603050405020304" pitchFamily="18" charset="0"/>
                <a:cs typeface="Times New Roman" panose="02020603050405020304" pitchFamily="18" charset="0"/>
              </a:rPr>
            </a:br>
            <a:r>
              <a:rPr lang="ru-RU" dirty="0" smtClean="0">
                <a:ea typeface="Times New Roman" panose="02020603050405020304" pitchFamily="18" charset="0"/>
                <a:cs typeface="Times New Roman" panose="02020603050405020304" pitchFamily="18" charset="0"/>
              </a:rPr>
              <a:t>серия </a:t>
            </a:r>
            <a:r>
              <a:rPr lang="ru-RU" dirty="0">
                <a:ea typeface="Times New Roman" panose="02020603050405020304" pitchFamily="18" charset="0"/>
                <a:cs typeface="Times New Roman" panose="02020603050405020304" pitchFamily="18" charset="0"/>
              </a:rPr>
              <a:t>онлайн-встреч для студентов, преподавателей и исследователей, на которых обсуждаются актуальные научные темы. </a:t>
            </a:r>
            <a:endParaRPr lang="en-US" dirty="0" smtClean="0"/>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704" y="4983298"/>
            <a:ext cx="2395332" cy="1357355"/>
          </a:xfrm>
          <a:prstGeom prst="rect">
            <a:avLst/>
          </a:prstGeom>
        </p:spPr>
      </p:pic>
      <p:sp>
        <p:nvSpPr>
          <p:cNvPr id="14" name="Прямоугольник 13"/>
          <p:cNvSpPr/>
          <p:nvPr/>
        </p:nvSpPr>
        <p:spPr>
          <a:xfrm>
            <a:off x="1" y="182265"/>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0849" y="122763"/>
            <a:ext cx="834806" cy="834806"/>
          </a:xfrm>
          <a:prstGeom prst="rect">
            <a:avLst/>
          </a:prstGeom>
        </p:spPr>
      </p:pic>
      <p:sp>
        <p:nvSpPr>
          <p:cNvPr id="16" name="Заголовок 1"/>
          <p:cNvSpPr txBox="1">
            <a:spLocks/>
          </p:cNvSpPr>
          <p:nvPr/>
        </p:nvSpPr>
        <p:spPr>
          <a:xfrm>
            <a:off x="242929" y="246002"/>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fa-IR" sz="2200" dirty="0">
                <a:solidFill>
                  <a:schemeClr val="bg1"/>
                </a:solidFill>
                <a:latin typeface="+mn-lt"/>
              </a:rPr>
              <a:t>پروژه‌ی آنلاین بین‌المللی کووید-19</a:t>
            </a:r>
          </a:p>
          <a:p>
            <a:pPr>
              <a:lnSpc>
                <a:spcPct val="80000"/>
              </a:lnSpc>
            </a:pPr>
            <a:r>
              <a:rPr lang="ru-RU" sz="2200" dirty="0" smtClean="0">
                <a:solidFill>
                  <a:schemeClr val="bg1"/>
                </a:solidFill>
                <a:latin typeface="+mn-lt"/>
              </a:rPr>
              <a:t>Международный </a:t>
            </a:r>
            <a:r>
              <a:rPr lang="ru-RU" sz="2200" dirty="0">
                <a:solidFill>
                  <a:schemeClr val="bg1"/>
                </a:solidFill>
                <a:latin typeface="+mn-lt"/>
              </a:rPr>
              <a:t>онлайн против </a:t>
            </a:r>
            <a:r>
              <a:rPr lang="ru-RU" sz="2200" dirty="0" smtClean="0">
                <a:solidFill>
                  <a:schemeClr val="bg1"/>
                </a:solidFill>
                <a:latin typeface="+mn-lt"/>
              </a:rPr>
              <a:t>COVID-19</a:t>
            </a:r>
            <a:endParaRPr lang="ru-RU" sz="2200" dirty="0">
              <a:solidFill>
                <a:schemeClr val="bg1"/>
              </a:solidFill>
              <a:latin typeface="+mn-lt"/>
            </a:endParaRPr>
          </a:p>
        </p:txBody>
      </p:sp>
    </p:spTree>
    <p:extLst>
      <p:ext uri="{BB962C8B-B14F-4D97-AF65-F5344CB8AC3E}">
        <p14:creationId xmlns:p14="http://schemas.microsoft.com/office/powerpoint/2010/main" val="275906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6784" y="268086"/>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242929" y="276421"/>
            <a:ext cx="10913853"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smtClean="0">
                <a:solidFill>
                  <a:schemeClr val="bg1"/>
                </a:solidFill>
                <a:latin typeface="+mn-lt"/>
              </a:rPr>
              <a:t>Международные конференции и </a:t>
            </a:r>
            <a:r>
              <a:rPr lang="ru-RU" sz="2400" dirty="0" err="1" smtClean="0">
                <a:solidFill>
                  <a:schemeClr val="bg1"/>
                </a:solidFill>
                <a:latin typeface="+mn-lt"/>
              </a:rPr>
              <a:t>вебинары</a:t>
            </a:r>
            <a:r>
              <a:rPr lang="ru-RU" sz="2400" dirty="0" smtClean="0">
                <a:solidFill>
                  <a:schemeClr val="bg1"/>
                </a:solidFill>
                <a:latin typeface="+mn-lt"/>
              </a:rPr>
              <a:t> под эгидой Ассоциации</a:t>
            </a:r>
            <a:endParaRPr lang="fa-IR" sz="2400" dirty="0" smtClean="0">
              <a:solidFill>
                <a:schemeClr val="bg1"/>
              </a:solidFill>
              <a:latin typeface="+mn-lt"/>
            </a:endParaRPr>
          </a:p>
          <a:p>
            <a:r>
              <a:rPr lang="fa-IR" sz="2400" dirty="0" smtClean="0">
                <a:solidFill>
                  <a:schemeClr val="bg1"/>
                </a:solidFill>
                <a:latin typeface="+mn-lt"/>
              </a:rPr>
              <a:t>کنفرانس‌ها </a:t>
            </a:r>
            <a:r>
              <a:rPr lang="fa-IR" sz="2400" dirty="0">
                <a:solidFill>
                  <a:schemeClr val="bg1"/>
                </a:solidFill>
                <a:latin typeface="+mn-lt"/>
              </a:rPr>
              <a:t>و وبینارهای </a:t>
            </a:r>
            <a:r>
              <a:rPr lang="fa-IR" sz="2400" dirty="0" smtClean="0">
                <a:solidFill>
                  <a:schemeClr val="bg1"/>
                </a:solidFill>
                <a:latin typeface="+mn-lt"/>
              </a:rPr>
              <a:t>بین‌المللی </a:t>
            </a:r>
            <a:r>
              <a:rPr lang="fa-IR" sz="2400" dirty="0">
                <a:solidFill>
                  <a:schemeClr val="bg1"/>
                </a:solidFill>
                <a:latin typeface="+mn-lt"/>
              </a:rPr>
              <a:t>تحت نظارت </a:t>
            </a:r>
            <a:r>
              <a:rPr lang="fa-IR" sz="2400" dirty="0" smtClean="0">
                <a:solidFill>
                  <a:schemeClr val="bg1"/>
                </a:solidFill>
                <a:latin typeface="+mn-lt"/>
              </a:rPr>
              <a:t>اتحادیه</a:t>
            </a:r>
            <a:endParaRPr lang="ru-RU" sz="2400" dirty="0">
              <a:solidFill>
                <a:schemeClr val="bg1"/>
              </a:solidFill>
              <a:latin typeface="+mn-lt"/>
            </a:endParaRPr>
          </a:p>
        </p:txBody>
      </p:sp>
      <p:sp>
        <p:nvSpPr>
          <p:cNvPr id="13" name="Объект 2"/>
          <p:cNvSpPr txBox="1">
            <a:spLocks/>
          </p:cNvSpPr>
          <p:nvPr/>
        </p:nvSpPr>
        <p:spPr bwMode="auto">
          <a:xfrm>
            <a:off x="6172200" y="4636357"/>
            <a:ext cx="6019800"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1600" dirty="0">
                <a:solidFill>
                  <a:schemeClr val="tx1">
                    <a:lumMod val="85000"/>
                    <a:lumOff val="15000"/>
                  </a:schemeClr>
                </a:solidFill>
                <a:cs typeface="Arial" panose="020B0604020202020204" pitchFamily="34" charset="0"/>
              </a:rPr>
              <a:t>15 </a:t>
            </a:r>
            <a:r>
              <a:rPr lang="ru-RU" altLang="ru-RU" sz="1600" dirty="0" smtClean="0">
                <a:solidFill>
                  <a:schemeClr val="tx1">
                    <a:lumMod val="85000"/>
                    <a:lumOff val="15000"/>
                  </a:schemeClr>
                </a:solidFill>
                <a:cs typeface="Arial" panose="020B0604020202020204" pitchFamily="34" charset="0"/>
              </a:rPr>
              <a:t>мая Международная </a:t>
            </a:r>
            <a:r>
              <a:rPr lang="ru-RU" altLang="ru-RU" sz="1600" dirty="0">
                <a:solidFill>
                  <a:schemeClr val="tx1">
                    <a:lumMod val="85000"/>
                    <a:lumOff val="15000"/>
                  </a:schemeClr>
                </a:solidFill>
                <a:cs typeface="Arial" panose="020B0604020202020204" pitchFamily="34" charset="0"/>
              </a:rPr>
              <a:t>научная онлайн-конференция «Экологические аспекты социально-экономического развития Прикаспийских стран и проблемы устойчивого развития региона на современном этапе</a:t>
            </a:r>
            <a:r>
              <a:rPr lang="ru-RU" altLang="ru-RU" sz="1600" dirty="0" smtClean="0">
                <a:solidFill>
                  <a:schemeClr val="tx1">
                    <a:lumMod val="85000"/>
                    <a:lumOff val="15000"/>
                  </a:schemeClr>
                </a:solidFill>
                <a:cs typeface="Arial" panose="020B0604020202020204" pitchFamily="34" charset="0"/>
              </a:rPr>
              <a:t>»</a:t>
            </a:r>
            <a:endParaRPr lang="fa-IR" altLang="ru-RU" sz="1600" dirty="0" smtClean="0">
              <a:solidFill>
                <a:schemeClr val="tx1">
                  <a:lumMod val="85000"/>
                  <a:lumOff val="15000"/>
                </a:schemeClr>
              </a:solidFill>
              <a:cs typeface="Arial" panose="020B0604020202020204" pitchFamily="34" charset="0"/>
            </a:endParaRPr>
          </a:p>
          <a:p>
            <a:pPr marL="0" indent="0" algn="ctr">
              <a:buNone/>
              <a:defRPr/>
            </a:pPr>
            <a:r>
              <a:rPr lang="fa-IR" altLang="ru-RU" sz="1600" dirty="0">
                <a:solidFill>
                  <a:schemeClr val="tx1">
                    <a:lumMod val="85000"/>
                    <a:lumOff val="15000"/>
                  </a:schemeClr>
                </a:solidFill>
              </a:rPr>
              <a:t>15 مه کنفرانس علمی </a:t>
            </a:r>
            <a:r>
              <a:rPr lang="fa-IR" altLang="ru-RU" sz="1600" dirty="0" smtClean="0">
                <a:solidFill>
                  <a:schemeClr val="tx1">
                    <a:lumMod val="85000"/>
                    <a:lumOff val="15000"/>
                  </a:schemeClr>
                </a:solidFill>
              </a:rPr>
              <a:t>بین‌المللی </a:t>
            </a:r>
            <a:r>
              <a:rPr lang="fa-IR" altLang="ru-RU" sz="1600" dirty="0">
                <a:solidFill>
                  <a:schemeClr val="tx1">
                    <a:lumMod val="85000"/>
                    <a:lumOff val="15000"/>
                  </a:schemeClr>
                </a:solidFill>
              </a:rPr>
              <a:t>"جنبه های زیست محیطی توسعه </a:t>
            </a:r>
            <a:r>
              <a:rPr lang="fa-IR" altLang="ru-RU" sz="1600" dirty="0" smtClean="0">
                <a:solidFill>
                  <a:schemeClr val="tx1">
                    <a:lumMod val="85000"/>
                    <a:lumOff val="15000"/>
                  </a:schemeClr>
                </a:solidFill>
              </a:rPr>
              <a:t>اجنماعی-اقتصادی </a:t>
            </a:r>
            <a:r>
              <a:rPr lang="fa-IR" altLang="ru-RU" sz="1600" dirty="0">
                <a:solidFill>
                  <a:schemeClr val="tx1">
                    <a:lumMod val="85000"/>
                    <a:lumOff val="15000"/>
                  </a:schemeClr>
                </a:solidFill>
              </a:rPr>
              <a:t>کشورهای </a:t>
            </a:r>
            <a:r>
              <a:rPr lang="fa-IR" altLang="ru-RU" sz="1600" dirty="0" smtClean="0">
                <a:solidFill>
                  <a:schemeClr val="tx1">
                    <a:lumMod val="85000"/>
                    <a:lumOff val="15000"/>
                  </a:schemeClr>
                </a:solidFill>
              </a:rPr>
              <a:t>حاشیه دریای کاسپین </a:t>
            </a:r>
            <a:r>
              <a:rPr lang="fa-IR" altLang="ru-RU" sz="1600" dirty="0">
                <a:solidFill>
                  <a:schemeClr val="tx1">
                    <a:lumMod val="85000"/>
                    <a:lumOff val="15000"/>
                  </a:schemeClr>
                </a:solidFill>
              </a:rPr>
              <a:t>و مشکلات توسعه پایدار منطقه در مرحله فعلی"</a:t>
            </a:r>
            <a:endParaRPr lang="ru-RU" altLang="ru-RU" sz="1600" dirty="0">
              <a:solidFill>
                <a:schemeClr val="tx1">
                  <a:lumMod val="85000"/>
                  <a:lumOff val="15000"/>
                </a:schemeClr>
              </a:solidFill>
              <a:cs typeface="Arial" panose="020B0604020202020204" pitchFamily="34" charset="0"/>
            </a:endParaRPr>
          </a:p>
        </p:txBody>
      </p:sp>
      <p:sp>
        <p:nvSpPr>
          <p:cNvPr id="14" name="Объект 2"/>
          <p:cNvSpPr txBox="1">
            <a:spLocks/>
          </p:cNvSpPr>
          <p:nvPr/>
        </p:nvSpPr>
        <p:spPr bwMode="auto">
          <a:xfrm>
            <a:off x="84553" y="5182787"/>
            <a:ext cx="6268231" cy="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altLang="ru-RU" sz="1600" dirty="0" smtClean="0">
                <a:cs typeface="Arial" panose="020B0604020202020204" pitchFamily="34" charset="0"/>
              </a:rPr>
              <a:t>18 сентября Круглый стол </a:t>
            </a:r>
            <a:r>
              <a:rPr lang="ru-RU" altLang="ru-RU" sz="1600" dirty="0">
                <a:cs typeface="Arial" panose="020B0604020202020204" pitchFamily="34" charset="0"/>
              </a:rPr>
              <a:t>«Реализация целей устойчивого развития ООН в Прикаспийском регионе</a:t>
            </a:r>
            <a:r>
              <a:rPr lang="ru-RU" altLang="ru-RU" sz="1600" dirty="0" smtClean="0">
                <a:cs typeface="Arial" panose="020B0604020202020204" pitchFamily="34" charset="0"/>
              </a:rPr>
              <a:t>»</a:t>
            </a:r>
            <a:endParaRPr lang="fa-IR" altLang="ru-RU" sz="1600" dirty="0" smtClean="0">
              <a:cs typeface="Arial" panose="020B0604020202020204" pitchFamily="34" charset="0"/>
            </a:endParaRPr>
          </a:p>
          <a:p>
            <a:pPr marL="0" indent="0" algn="ctr">
              <a:buNone/>
              <a:defRPr/>
            </a:pPr>
            <a:r>
              <a:rPr lang="fa-IR" altLang="ru-RU" sz="1600" dirty="0"/>
              <a:t>18 سپتامبر میز گرد "اجرای اهداف توسعه پایدار سازمان ملل در منطقه </a:t>
            </a:r>
            <a:r>
              <a:rPr lang="fa-IR" altLang="ru-RU" sz="1600" dirty="0" smtClean="0"/>
              <a:t>کاسپین"</a:t>
            </a:r>
            <a:endParaRPr lang="ru-RU" altLang="ru-RU" sz="1600" dirty="0">
              <a:cs typeface="Arial" panose="020B060402020202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22" y="1074385"/>
            <a:ext cx="2862104" cy="3540747"/>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84" y="1232460"/>
            <a:ext cx="6103846" cy="3509711"/>
          </a:xfrm>
          <a:prstGeom prst="rect">
            <a:avLst/>
          </a:prstGeom>
        </p:spPr>
      </p:pic>
    </p:spTree>
    <p:extLst>
      <p:ext uri="{BB962C8B-B14F-4D97-AF65-F5344CB8AC3E}">
        <p14:creationId xmlns:p14="http://schemas.microsoft.com/office/powerpoint/2010/main" val="403790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225807"/>
            <a:ext cx="12192000" cy="7137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849" y="104761"/>
            <a:ext cx="834806" cy="834806"/>
          </a:xfrm>
          <a:prstGeom prst="rect">
            <a:avLst/>
          </a:prstGeom>
        </p:spPr>
      </p:pic>
      <p:sp>
        <p:nvSpPr>
          <p:cNvPr id="12" name="Заголовок 1"/>
          <p:cNvSpPr txBox="1">
            <a:spLocks/>
          </p:cNvSpPr>
          <p:nvPr/>
        </p:nvSpPr>
        <p:spPr>
          <a:xfrm>
            <a:off x="419469" y="407052"/>
            <a:ext cx="11910414" cy="605727"/>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ru-RU" sz="2000" dirty="0" smtClean="0">
                <a:solidFill>
                  <a:schemeClr val="bg1"/>
                </a:solidFill>
                <a:latin typeface="+mn-lt"/>
              </a:rPr>
              <a:t>День Каспийского моря</a:t>
            </a:r>
            <a:endParaRPr lang="fa-IR" sz="2000" dirty="0" smtClean="0">
              <a:solidFill>
                <a:schemeClr val="bg1"/>
              </a:solidFill>
              <a:latin typeface="+mn-lt"/>
            </a:endParaRPr>
          </a:p>
          <a:p>
            <a:pPr>
              <a:lnSpc>
                <a:spcPct val="80000"/>
              </a:lnSpc>
            </a:pPr>
            <a:r>
              <a:rPr lang="fa-IR" sz="2000" dirty="0" smtClean="0">
                <a:solidFill>
                  <a:schemeClr val="bg1"/>
                </a:solidFill>
                <a:latin typeface="+mn-lt"/>
              </a:rPr>
              <a:t>روز دریای کاسپین</a:t>
            </a:r>
            <a:r>
              <a:rPr lang="en-US" sz="2000" dirty="0" smtClean="0">
                <a:solidFill>
                  <a:schemeClr val="bg1"/>
                </a:solidFill>
                <a:latin typeface="+mn-lt"/>
              </a:rPr>
              <a:t/>
            </a:r>
            <a:br>
              <a:rPr lang="en-US" sz="2000" dirty="0" smtClean="0">
                <a:solidFill>
                  <a:schemeClr val="bg1"/>
                </a:solidFill>
                <a:latin typeface="+mn-lt"/>
              </a:rPr>
            </a:br>
            <a:endParaRPr lang="ru-RU" sz="2000" dirty="0">
              <a:solidFill>
                <a:schemeClr val="bg1"/>
              </a:solidFill>
              <a:latin typeface="+mn-lt"/>
            </a:endParaRPr>
          </a:p>
        </p:txBody>
      </p:sp>
      <p:sp>
        <p:nvSpPr>
          <p:cNvPr id="21" name="Объект 2"/>
          <p:cNvSpPr txBox="1">
            <a:spLocks/>
          </p:cNvSpPr>
          <p:nvPr/>
        </p:nvSpPr>
        <p:spPr bwMode="auto">
          <a:xfrm>
            <a:off x="754786" y="4241444"/>
            <a:ext cx="7017614" cy="261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sz="1700" dirty="0" smtClean="0">
                <a:solidFill>
                  <a:schemeClr val="tx1">
                    <a:lumMod val="85000"/>
                    <a:lumOff val="15000"/>
                  </a:schemeClr>
                </a:solidFill>
                <a:cs typeface="Arial" panose="020B0604020202020204" pitchFamily="34" charset="0"/>
              </a:rPr>
              <a:t> </a:t>
            </a:r>
          </a:p>
          <a:p>
            <a:pPr marL="0" indent="0" algn="ctr">
              <a:buNone/>
              <a:defRPr/>
            </a:pPr>
            <a:r>
              <a:rPr lang="ru-RU" altLang="ru-RU" sz="1800" dirty="0" smtClean="0">
                <a:solidFill>
                  <a:schemeClr val="tx1">
                    <a:lumMod val="85000"/>
                    <a:lumOff val="15000"/>
                  </a:schemeClr>
                </a:solidFill>
                <a:cs typeface="Arial" panose="020B0604020202020204" pitchFamily="34" charset="0"/>
              </a:rPr>
              <a:t>Астраханский государственный университет объявил об издании электронного сборника </a:t>
            </a:r>
            <a:r>
              <a:rPr lang="ru-RU" altLang="ru-RU" sz="1800" dirty="0">
                <a:solidFill>
                  <a:schemeClr val="tx1">
                    <a:lumMod val="85000"/>
                    <a:lumOff val="15000"/>
                  </a:schemeClr>
                </a:solidFill>
                <a:cs typeface="Arial" panose="020B0604020202020204" pitchFamily="34" charset="0"/>
              </a:rPr>
              <a:t>научных статей «Каспий: прошлое, будущее, настоящее</a:t>
            </a:r>
            <a:r>
              <a:rPr lang="ru-RU" altLang="ru-RU" sz="1800" dirty="0" smtClean="0">
                <a:solidFill>
                  <a:schemeClr val="tx1">
                    <a:lumMod val="85000"/>
                    <a:lumOff val="15000"/>
                  </a:schemeClr>
                </a:solidFill>
                <a:cs typeface="Arial" panose="020B0604020202020204" pitchFamily="34" charset="0"/>
              </a:rPr>
              <a:t>», приуроченного ко Дню Каспия.</a:t>
            </a:r>
            <a:endParaRPr lang="fa-IR" altLang="ru-RU" sz="1800" dirty="0" smtClean="0">
              <a:solidFill>
                <a:schemeClr val="tx1">
                  <a:lumMod val="85000"/>
                  <a:lumOff val="15000"/>
                </a:schemeClr>
              </a:solidFill>
              <a:cs typeface="Arial" panose="020B0604020202020204" pitchFamily="34" charset="0"/>
            </a:endParaRPr>
          </a:p>
          <a:p>
            <a:pPr marL="0" indent="0" algn="ctr">
              <a:buNone/>
              <a:defRPr/>
            </a:pPr>
            <a:r>
              <a:rPr lang="fa-IR" altLang="ru-RU" sz="1800" dirty="0" smtClean="0">
                <a:solidFill>
                  <a:schemeClr val="tx1">
                    <a:lumMod val="85000"/>
                    <a:lumOff val="15000"/>
                  </a:schemeClr>
                </a:solidFill>
                <a:cs typeface="Arial" panose="020B0604020202020204" pitchFamily="34" charset="0"/>
              </a:rPr>
              <a:t>در این </a:t>
            </a:r>
            <a:r>
              <a:rPr lang="fa-IR" altLang="ru-RU" sz="1800" dirty="0">
                <a:solidFill>
                  <a:schemeClr val="tx1">
                    <a:lumMod val="85000"/>
                    <a:lumOff val="15000"/>
                  </a:schemeClr>
                </a:solidFill>
              </a:rPr>
              <a:t>روز دانشگاه دولتی آستاراخان از چاپ مجموعه الکترونیکی مقالات علمی "دریای کاسپین: گذشته، آینده، حال" خبر داد </a:t>
            </a:r>
            <a:endParaRPr lang="ru-RU" altLang="ru-RU" sz="1800" dirty="0">
              <a:solidFill>
                <a:srgbClr val="0070C0"/>
              </a:solidFill>
              <a:cs typeface="Arial" panose="020B0604020202020204"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1294" y="2993206"/>
            <a:ext cx="3298289" cy="3572715"/>
          </a:xfrm>
          <a:prstGeom prst="rect">
            <a:avLst/>
          </a:prstGeom>
        </p:spPr>
      </p:pic>
      <p:sp>
        <p:nvSpPr>
          <p:cNvPr id="16" name="Объект 2"/>
          <p:cNvSpPr txBox="1">
            <a:spLocks/>
          </p:cNvSpPr>
          <p:nvPr/>
        </p:nvSpPr>
        <p:spPr bwMode="auto">
          <a:xfrm>
            <a:off x="4219852" y="1189214"/>
            <a:ext cx="6527130" cy="261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sz="1700" dirty="0" smtClean="0">
                <a:solidFill>
                  <a:schemeClr val="tx1">
                    <a:lumMod val="85000"/>
                    <a:lumOff val="15000"/>
                  </a:schemeClr>
                </a:solidFill>
                <a:cs typeface="Arial" panose="020B0604020202020204" pitchFamily="34" charset="0"/>
              </a:rPr>
              <a:t>В рамках празднования Дня Каспийского моря, который отмечается во всем мире 12 августа</a:t>
            </a:r>
            <a:r>
              <a:rPr lang="ru-RU" sz="1700" dirty="0">
                <a:solidFill>
                  <a:schemeClr val="tx1">
                    <a:lumMod val="85000"/>
                    <a:lumOff val="15000"/>
                  </a:schemeClr>
                </a:solidFill>
                <a:cs typeface="Arial" panose="020B0604020202020204" pitchFamily="34" charset="0"/>
              </a:rPr>
              <a:t>, </a:t>
            </a:r>
            <a:r>
              <a:rPr lang="ru-RU" sz="1700" dirty="0" smtClean="0">
                <a:solidFill>
                  <a:schemeClr val="tx1">
                    <a:lumMod val="85000"/>
                    <a:lumOff val="15000"/>
                  </a:schemeClr>
                </a:solidFill>
                <a:cs typeface="Arial" panose="020B0604020202020204" pitchFamily="34" charset="0"/>
              </a:rPr>
              <a:t>Атырауским университетом </a:t>
            </a:r>
            <a:r>
              <a:rPr lang="ru-RU" sz="1700" dirty="0">
                <a:solidFill>
                  <a:schemeClr val="tx1">
                    <a:lumMod val="85000"/>
                    <a:lumOff val="15000"/>
                  </a:schemeClr>
                </a:solidFill>
                <a:cs typeface="Arial" panose="020B0604020202020204" pitchFamily="34" charset="0"/>
              </a:rPr>
              <a:t>им. </a:t>
            </a:r>
            <a:r>
              <a:rPr lang="ru-RU" sz="1700" dirty="0" smtClean="0">
                <a:solidFill>
                  <a:schemeClr val="tx1">
                    <a:lumMod val="85000"/>
                    <a:lumOff val="15000"/>
                  </a:schemeClr>
                </a:solidFill>
                <a:cs typeface="Arial" panose="020B0604020202020204" pitchFamily="34" charset="0"/>
              </a:rPr>
              <a:t>Х. </a:t>
            </a:r>
            <a:r>
              <a:rPr lang="ru-RU" sz="1700" dirty="0" err="1" smtClean="0">
                <a:solidFill>
                  <a:schemeClr val="tx1">
                    <a:lumMod val="85000"/>
                    <a:lumOff val="15000"/>
                  </a:schemeClr>
                </a:solidFill>
                <a:cs typeface="Arial" panose="020B0604020202020204" pitchFamily="34" charset="0"/>
              </a:rPr>
              <a:t>Досмухамедова</a:t>
            </a:r>
            <a:r>
              <a:rPr lang="ru-RU" sz="1700" dirty="0" smtClean="0">
                <a:solidFill>
                  <a:schemeClr val="tx1">
                    <a:lumMod val="85000"/>
                    <a:lumOff val="15000"/>
                  </a:schemeClr>
                </a:solidFill>
                <a:cs typeface="Arial" panose="020B0604020202020204" pitchFamily="34" charset="0"/>
              </a:rPr>
              <a:t> был проведен</a:t>
            </a:r>
            <a:r>
              <a:rPr lang="ru-RU" sz="1700" b="1" dirty="0" smtClean="0">
                <a:solidFill>
                  <a:srgbClr val="0070C0"/>
                </a:solidFill>
                <a:cs typeface="Arial" panose="020B0604020202020204" pitchFamily="34" charset="0"/>
              </a:rPr>
              <a:t> </a:t>
            </a:r>
            <a:r>
              <a:rPr lang="ru-RU" sz="1700" dirty="0" smtClean="0">
                <a:solidFill>
                  <a:schemeClr val="tx1">
                    <a:lumMod val="85000"/>
                    <a:lumOff val="15000"/>
                  </a:schemeClr>
                </a:solidFill>
                <a:cs typeface="Arial" panose="020B0604020202020204" pitchFamily="34" charset="0"/>
              </a:rPr>
              <a:t>онлайн </a:t>
            </a:r>
            <a:r>
              <a:rPr lang="ru-RU" sz="1700" dirty="0">
                <a:solidFill>
                  <a:schemeClr val="tx1">
                    <a:lumMod val="85000"/>
                    <a:lumOff val="15000"/>
                  </a:schemeClr>
                </a:solidFill>
                <a:cs typeface="Arial" panose="020B0604020202020204" pitchFamily="34" charset="0"/>
              </a:rPr>
              <a:t>конкурс рисунков «Каспий глазами молодежи</a:t>
            </a:r>
            <a:r>
              <a:rPr lang="ru-RU" sz="1700" dirty="0" smtClean="0">
                <a:solidFill>
                  <a:schemeClr val="tx1">
                    <a:lumMod val="85000"/>
                    <a:lumOff val="15000"/>
                  </a:schemeClr>
                </a:solidFill>
                <a:cs typeface="Arial" panose="020B0604020202020204" pitchFamily="34" charset="0"/>
              </a:rPr>
              <a:t>».</a:t>
            </a:r>
            <a:endParaRPr lang="fa-IR" sz="1700" dirty="0" smtClean="0">
              <a:solidFill>
                <a:schemeClr val="tx1">
                  <a:lumMod val="85000"/>
                  <a:lumOff val="15000"/>
                </a:schemeClr>
              </a:solidFill>
              <a:cs typeface="Arial" panose="020B0604020202020204" pitchFamily="34" charset="0"/>
            </a:endParaRPr>
          </a:p>
          <a:p>
            <a:pPr marL="0" indent="0" algn="ctr">
              <a:buNone/>
              <a:defRPr/>
            </a:pPr>
            <a:r>
              <a:rPr lang="fa-IR" sz="1800" dirty="0">
                <a:solidFill>
                  <a:schemeClr val="tx1">
                    <a:lumMod val="85000"/>
                    <a:lumOff val="15000"/>
                  </a:schemeClr>
                </a:solidFill>
              </a:rPr>
              <a:t>در جشن روز دریای کاسپین که در تاریخ 12 آگوست در سراسر جهان برگزار می شود، </a:t>
            </a:r>
            <a:r>
              <a:rPr lang="fa-IR" sz="1800" dirty="0" smtClean="0">
                <a:solidFill>
                  <a:schemeClr val="tx1">
                    <a:lumMod val="85000"/>
                    <a:lumOff val="15000"/>
                  </a:schemeClr>
                </a:solidFill>
              </a:rPr>
              <a:t>دانشگاه </a:t>
            </a:r>
            <a:r>
              <a:rPr lang="fa-IR" sz="1800" dirty="0">
                <a:solidFill>
                  <a:schemeClr val="tx1">
                    <a:lumMod val="85000"/>
                    <a:lumOff val="15000"/>
                  </a:schemeClr>
                </a:solidFill>
              </a:rPr>
              <a:t>آتیرائو </a:t>
            </a:r>
            <a:r>
              <a:rPr lang="fa-IR" sz="1800" dirty="0" smtClean="0">
                <a:solidFill>
                  <a:schemeClr val="tx1">
                    <a:lumMod val="85000"/>
                    <a:lumOff val="15000"/>
                  </a:schemeClr>
                </a:solidFill>
              </a:rPr>
              <a:t>مسابقه </a:t>
            </a:r>
            <a:r>
              <a:rPr lang="fa-IR" sz="1800" dirty="0">
                <a:solidFill>
                  <a:schemeClr val="tx1">
                    <a:lumMod val="85000"/>
                    <a:lumOff val="15000"/>
                  </a:schemeClr>
                </a:solidFill>
              </a:rPr>
              <a:t>آنلاین نقاشی " کاسپین از نگاه جوانان" را برگزار کرد</a:t>
            </a:r>
            <a:endParaRPr lang="ru-RU" sz="1800" dirty="0" smtClean="0">
              <a:solidFill>
                <a:schemeClr val="tx1">
                  <a:lumMod val="85000"/>
                  <a:lumOff val="15000"/>
                </a:schemeClr>
              </a:solidFill>
              <a:cs typeface="Arial" panose="020B0604020202020204" pitchFamily="34" charset="0"/>
            </a:endParaRPr>
          </a:p>
          <a:p>
            <a:pPr marL="0" indent="0" algn="ctr">
              <a:buNone/>
              <a:defRPr/>
            </a:pPr>
            <a:r>
              <a:rPr lang="ru-RU" sz="1700" dirty="0" smtClean="0">
                <a:solidFill>
                  <a:schemeClr val="tx1">
                    <a:lumMod val="85000"/>
                    <a:lumOff val="15000"/>
                  </a:schemeClr>
                </a:solidFill>
                <a:cs typeface="Arial" panose="020B0604020202020204" pitchFamily="34" charset="0"/>
              </a:rPr>
              <a:t> </a:t>
            </a: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51" y="1189214"/>
            <a:ext cx="3655056" cy="3255414"/>
          </a:xfrm>
          <a:prstGeom prst="rect">
            <a:avLst/>
          </a:prstGeom>
        </p:spPr>
      </p:pic>
    </p:spTree>
    <p:extLst>
      <p:ext uri="{BB962C8B-B14F-4D97-AF65-F5344CB8AC3E}">
        <p14:creationId xmlns:p14="http://schemas.microsoft.com/office/powerpoint/2010/main" val="265407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TotalTime>
  <Words>1801</Words>
  <Application>Microsoft Office PowerPoint</Application>
  <PresentationFormat>Широкоэкранный</PresentationFormat>
  <Paragraphs>152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کمیسیون علوم،تحقیقات و فناوری اتحادیه دانشگاه‌های دولتی حاشیه‌ی دریای کاسپین Комиссия по науке, исследованиям и технологиям в рамках Ассоциации государственных университетов Прикаспийских стран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کمیسیون علوم،تحقیقات و فناوری انجمن دانشگاه‌های دولتی حاشیه‌ی دریای کاسپین Комиссия по науке, исследованиям и технологиям в рамках Ассоциации государственных университетов Прикаспийских стран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Сетевое взаимодействие с итальянскими партнерами в Каспийском регионе: опыт, особенности, перспективы</dc:title>
  <dc:creator>user</dc:creator>
  <cp:lastModifiedBy>Пользователь Windows</cp:lastModifiedBy>
  <cp:revision>354</cp:revision>
  <dcterms:created xsi:type="dcterms:W3CDTF">2018-10-05T10:10:00Z</dcterms:created>
  <dcterms:modified xsi:type="dcterms:W3CDTF">2020-11-26T05:23:21Z</dcterms:modified>
</cp:coreProperties>
</file>